
<file path=[Content_Types].xml><?xml version="1.0" encoding="utf-8"?>
<Types xmlns="http://schemas.openxmlformats.org/package/2006/content-types">
  <Default Extension="rels" ContentType="application/vnd.openxmlformats-package.relationships+xml"/>
  <Override PartName="/ppt/slideLayouts/slideLayout1.xml" ContentType="application/vnd.openxmlformats-officedocument.presentationml.slideLayout+xml"/>
  <Default Extension="png" ContentType="image/png"/>
  <Override PartName="/ppt/slides/slide11.xml" ContentType="application/vnd.openxmlformats-officedocument.presentationml.slide+xml"/>
  <Default Extension="xml" ContentType="application/xml"/>
  <Override PartName="/ppt/slides/slide9.xml" ContentType="application/vnd.openxmlformats-officedocument.presentationml.slide+xml"/>
  <Default Extension="jpeg" ContentType="image/jpeg"/>
  <Override PartName="/ppt/tableStyles.xml" ContentType="application/vnd.openxmlformats-officedocument.presentationml.tableStyles+xml"/>
  <Override PartName="/ppt/slideLayouts/slideLayout8.xml" ContentType="application/vnd.openxmlformats-officedocument.presentationml.slideLayout+xml"/>
  <Override PartName="/ppt/slides/slide7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5.xml" ContentType="application/vnd.openxmlformats-officedocument.presentationml.slide+xml"/>
  <Override PartName="/ppt/slides/slide16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slides/slide3.xml" ContentType="application/vnd.openxmlformats-officedocument.presentationml.slide+xml"/>
  <Override PartName="/ppt/slideLayouts/slideLayout10.xml" ContentType="application/vnd.openxmlformats-officedocument.presentationml.slideLayout+xml"/>
  <Override PartName="/ppt/slides/slide14.xml" ContentType="application/vnd.openxmlformats-officedocument.presentationml.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slideLayouts/slideLayout2.xml" ContentType="application/vnd.openxmlformats-officedocument.presentationml.slideLayout+xml"/>
  <Override PartName="/ppt/slides/slide1.xml" ContentType="application/vnd.openxmlformats-officedocument.presentationml.slide+xml"/>
  <Override PartName="/ppt/slides/slide12.xml" ContentType="application/vnd.openxmlformats-officedocument.presentationml.slide+xml"/>
  <Default Extension="bin" ContentType="application/vnd.openxmlformats-officedocument.presentationml.printerSettings"/>
  <Override PartName="/ppt/slides/slide10.xml" ContentType="application/vnd.openxmlformats-officedocument.presentationml.slide+xml"/>
  <Override PartName="/ppt/viewProps.xml" ContentType="application/vnd.openxmlformats-officedocument.presentationml.viewProps+xml"/>
  <Override PartName="/ppt/slides/slide8.xml" ContentType="application/vnd.openxmlformats-officedocument.presentationml.slide+xml"/>
  <Override PartName="/ppt/presentation.xml" ContentType="application/vnd.openxmlformats-officedocument.presentationml.presentation.main+xml"/>
  <Override PartName="/ppt/slideLayouts/slideLayout9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s/slide6.xml" ContentType="application/vnd.openxmlformats-officedocument.presentationml.slide+xml"/>
  <Override PartName="/ppt/slides/slide17.xml" ContentType="application/vnd.openxmlformats-officedocument.presentationml.slide+xml"/>
  <Default Extension="gif" ContentType="image/gif"/>
  <Override PartName="/ppt/slideLayouts/slideLayout5.xml" ContentType="application/vnd.openxmlformats-officedocument.presentationml.slideLayout+xml"/>
  <Override PartName="/ppt/slides/slide4.xml" ContentType="application/vnd.openxmlformats-officedocument.presentationml.slide+xml"/>
  <Override PartName="/ppt/slideLayouts/slideLayout11.xml" ContentType="application/vnd.openxmlformats-officedocument.presentationml.slideLayout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slideLayouts/slideLayout3.xml" ContentType="application/vnd.openxmlformats-officedocument.presentationml.slideLayout+xml"/>
  <Override PartName="/ppt/slides/slide2.xml" ContentType="application/vnd.openxmlformats-officedocument.presentationml.slide+xml"/>
  <Override PartName="/ppt/slides/slide13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>
  <p:sldMasterIdLst>
    <p:sldMasterId id="2147483648" r:id="rId1"/>
  </p:sldMasterIdLst>
  <p:sldIdLst>
    <p:sldId id="256" r:id="rId2"/>
    <p:sldId id="257" r:id="rId3"/>
    <p:sldId id="259" r:id="rId4"/>
    <p:sldId id="270" r:id="rId5"/>
    <p:sldId id="272" r:id="rId6"/>
    <p:sldId id="278" r:id="rId7"/>
    <p:sldId id="279" r:id="rId8"/>
    <p:sldId id="280" r:id="rId9"/>
    <p:sldId id="281" r:id="rId10"/>
    <p:sldId id="274" r:id="rId11"/>
    <p:sldId id="275" r:id="rId12"/>
    <p:sldId id="276" r:id="rId13"/>
    <p:sldId id="277" r:id="rId14"/>
    <p:sldId id="262" r:id="rId15"/>
    <p:sldId id="263" r:id="rId16"/>
    <p:sldId id="264" r:id="rId17"/>
    <p:sldId id="267" r:id="rId18"/>
    <p:sldId id="269" r:id="rId1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normalViewPr>
    <p:restoredLeft sz="15591" autoAdjust="0"/>
    <p:restoredTop sz="94667" autoAdjust="0"/>
  </p:normalViewPr>
  <p:slideViewPr>
    <p:cSldViewPr>
      <p:cViewPr varScale="1">
        <p:scale>
          <a:sx n="110" d="100"/>
          <a:sy n="110" d="100"/>
        </p:scale>
        <p:origin x="-840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printerSettings" Target="printerSettings/printerSettings1.bin"/><Relationship Id="rId21" Type="http://schemas.openxmlformats.org/officeDocument/2006/relationships/presProps" Target="presProps.xml"/><Relationship Id="rId22" Type="http://schemas.openxmlformats.org/officeDocument/2006/relationships/viewProps" Target="viewProps.xml"/><Relationship Id="rId23" Type="http://schemas.openxmlformats.org/officeDocument/2006/relationships/theme" Target="theme/theme1.xml"/><Relationship Id="rId24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70B5D1-0396-43E1-8376-41C8E2DF5CAD}" type="datetimeFigureOut">
              <a:rPr lang="en-US" smtClean="0"/>
              <a:pPr/>
              <a:t>8/30/12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503700-0A9D-46F3-947B-E4FB3EA573C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70B5D1-0396-43E1-8376-41C8E2DF5CAD}" type="datetimeFigureOut">
              <a:rPr lang="en-US" smtClean="0"/>
              <a:pPr/>
              <a:t>8/30/12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503700-0A9D-46F3-947B-E4FB3EA573C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70B5D1-0396-43E1-8376-41C8E2DF5CAD}" type="datetimeFigureOut">
              <a:rPr lang="en-US" smtClean="0"/>
              <a:pPr/>
              <a:t>8/30/12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503700-0A9D-46F3-947B-E4FB3EA573C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70B5D1-0396-43E1-8376-41C8E2DF5CAD}" type="datetimeFigureOut">
              <a:rPr lang="en-US" smtClean="0"/>
              <a:pPr/>
              <a:t>8/30/12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503700-0A9D-46F3-947B-E4FB3EA573C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70B5D1-0396-43E1-8376-41C8E2DF5CAD}" type="datetimeFigureOut">
              <a:rPr lang="en-US" smtClean="0"/>
              <a:pPr/>
              <a:t>8/30/12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503700-0A9D-46F3-947B-E4FB3EA573C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70B5D1-0396-43E1-8376-41C8E2DF5CAD}" type="datetimeFigureOut">
              <a:rPr lang="en-US" smtClean="0"/>
              <a:pPr/>
              <a:t>8/30/12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503700-0A9D-46F3-947B-E4FB3EA573C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70B5D1-0396-43E1-8376-41C8E2DF5CAD}" type="datetimeFigureOut">
              <a:rPr lang="en-US" smtClean="0"/>
              <a:pPr/>
              <a:t>8/30/12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503700-0A9D-46F3-947B-E4FB3EA573C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70B5D1-0396-43E1-8376-41C8E2DF5CAD}" type="datetimeFigureOut">
              <a:rPr lang="en-US" smtClean="0"/>
              <a:pPr/>
              <a:t>8/30/12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503700-0A9D-46F3-947B-E4FB3EA573C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70B5D1-0396-43E1-8376-41C8E2DF5CAD}" type="datetimeFigureOut">
              <a:rPr lang="en-US" smtClean="0"/>
              <a:pPr/>
              <a:t>8/30/12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503700-0A9D-46F3-947B-E4FB3EA573C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70B5D1-0396-43E1-8376-41C8E2DF5CAD}" type="datetimeFigureOut">
              <a:rPr lang="en-US" smtClean="0"/>
              <a:pPr/>
              <a:t>8/30/12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503700-0A9D-46F3-947B-E4FB3EA573C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70B5D1-0396-43E1-8376-41C8E2DF5CAD}" type="datetimeFigureOut">
              <a:rPr lang="en-US" smtClean="0"/>
              <a:pPr/>
              <a:t>8/30/12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503700-0A9D-46F3-947B-E4FB3EA573C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670B5D1-0396-43E1-8376-41C8E2DF5CAD}" type="datetimeFigureOut">
              <a:rPr lang="en-US" smtClean="0"/>
              <a:pPr/>
              <a:t>8/30/12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7503700-0A9D-46F3-947B-E4FB3EA573C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4" Type="http://schemas.openxmlformats.org/officeDocument/2006/relationships/image" Target="../media/image12.png"/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4" Type="http://schemas.openxmlformats.org/officeDocument/2006/relationships/image" Target="../media/image6.jpeg"/><Relationship Id="rId5" Type="http://schemas.openxmlformats.org/officeDocument/2006/relationships/image" Target="../media/image25.jpeg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3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6.jpeg"/><Relationship Id="rId3" Type="http://schemas.openxmlformats.org/officeDocument/2006/relationships/image" Target="../media/image27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4" Type="http://schemas.openxmlformats.org/officeDocument/2006/relationships/image" Target="../media/image30.jpeg"/><Relationship Id="rId5" Type="http://schemas.openxmlformats.org/officeDocument/2006/relationships/image" Target="../media/image31.jpeg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4" Type="http://schemas.openxmlformats.org/officeDocument/2006/relationships/image" Target="../media/image34.jpeg"/><Relationship Id="rId5" Type="http://schemas.openxmlformats.org/officeDocument/2006/relationships/image" Target="../media/image35.jpeg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32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4" Type="http://schemas.openxmlformats.org/officeDocument/2006/relationships/image" Target="../media/image38.jpeg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36.gi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4" Type="http://schemas.openxmlformats.org/officeDocument/2006/relationships/image" Target="../media/image4.jpeg"/><Relationship Id="rId5" Type="http://schemas.openxmlformats.org/officeDocument/2006/relationships/image" Target="../media/image5.jpeg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.g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4" Type="http://schemas.openxmlformats.org/officeDocument/2006/relationships/image" Target="../media/image7.jpeg"/><Relationship Id="rId5" Type="http://schemas.openxmlformats.org/officeDocument/2006/relationships/image" Target="../media/image8.jpeg"/><Relationship Id="rId6" Type="http://schemas.openxmlformats.org/officeDocument/2006/relationships/image" Target="../media/image9.jpeg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png"/><Relationship Id="rId3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4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Ancient India</a:t>
            </a:r>
            <a:endParaRPr lang="en-US" dirty="0"/>
          </a:p>
        </p:txBody>
      </p:sp>
      <p:pic>
        <p:nvPicPr>
          <p:cNvPr id="5" name="Picture 4" descr="Mohenjo Daro Ruins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95400" y="1447800"/>
            <a:ext cx="6743701" cy="4495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153400" cy="1325562"/>
          </a:xfrm>
        </p:spPr>
        <p:txBody>
          <a:bodyPr>
            <a:normAutofit/>
          </a:bodyPr>
          <a:lstStyle/>
          <a:p>
            <a:pPr eaLnBrk="1" hangingPunct="1"/>
            <a:r>
              <a:rPr lang="en-US" sz="4000" dirty="0" smtClean="0"/>
              <a:t>Walls and streets built on a grid</a:t>
            </a:r>
          </a:p>
        </p:txBody>
      </p:sp>
      <p:sp>
        <p:nvSpPr>
          <p:cNvPr id="14" name="Content Placeholder 13"/>
          <p:cNvSpPr>
            <a:spLocks noGrp="1"/>
          </p:cNvSpPr>
          <p:nvPr>
            <p:ph sz="half" idx="1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/>
              <a:buChar char="•"/>
              <a:defRPr/>
            </a:pPr>
            <a:r>
              <a:rPr lang="en-US" dirty="0" smtClean="0">
                <a:ea typeface="+mn-ea"/>
                <a:cs typeface="+mn-cs"/>
              </a:rPr>
              <a:t>City </a:t>
            </a:r>
            <a:r>
              <a:rPr lang="en-US" b="1" dirty="0" smtClean="0">
                <a:ea typeface="+mn-ea"/>
                <a:cs typeface="+mn-cs"/>
              </a:rPr>
              <a:t>streets</a:t>
            </a:r>
            <a:r>
              <a:rPr lang="en-US" dirty="0" smtClean="0">
                <a:ea typeface="+mn-ea"/>
                <a:cs typeface="+mn-cs"/>
              </a:rPr>
              <a:t> crossed each other in a neat </a:t>
            </a:r>
            <a:r>
              <a:rPr lang="en-US" b="1" dirty="0" smtClean="0">
                <a:ea typeface="+mn-ea"/>
                <a:cs typeface="+mn-cs"/>
              </a:rPr>
              <a:t>grid</a:t>
            </a:r>
            <a:r>
              <a:rPr lang="en-US" dirty="0" smtClean="0">
                <a:ea typeface="+mn-ea"/>
                <a:cs typeface="+mn-cs"/>
              </a:rPr>
              <a:t> with square corners.</a:t>
            </a:r>
          </a:p>
          <a:p>
            <a:pPr eaLnBrk="1" fontAlgn="auto" hangingPunct="1">
              <a:spcAft>
                <a:spcPts val="0"/>
              </a:spcAft>
              <a:buFont typeface="Arial"/>
              <a:buChar char="•"/>
              <a:defRPr/>
            </a:pPr>
            <a:r>
              <a:rPr lang="en-US" dirty="0" smtClean="0">
                <a:ea typeface="+mn-ea"/>
                <a:cs typeface="+mn-cs"/>
              </a:rPr>
              <a:t>The Indus Valley civilization had large, planned cities, which means that </a:t>
            </a:r>
            <a:r>
              <a:rPr lang="en-US" b="1" dirty="0" smtClean="0">
                <a:ea typeface="+mn-ea"/>
                <a:cs typeface="+mn-cs"/>
              </a:rPr>
              <a:t>cities were carefully designed </a:t>
            </a:r>
            <a:r>
              <a:rPr lang="en-US" dirty="0" smtClean="0">
                <a:ea typeface="+mn-ea"/>
                <a:cs typeface="+mn-cs"/>
              </a:rPr>
              <a:t>before they were built.</a:t>
            </a:r>
          </a:p>
        </p:txBody>
      </p:sp>
      <p:pic>
        <p:nvPicPr>
          <p:cNvPr id="18436" name="Picture 11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43400" y="1447800"/>
            <a:ext cx="4495800" cy="3043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7" name="Picture 15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8200" y="4343400"/>
            <a:ext cx="1295400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8" name="Picture 16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43600" y="3852973"/>
            <a:ext cx="2590800" cy="30050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Plumbing and Sewers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10000" y="1600200"/>
            <a:ext cx="5029200" cy="4525963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/>
              <a:buChar char="•"/>
              <a:defRPr/>
            </a:pPr>
            <a:r>
              <a:rPr lang="en-US" dirty="0" smtClean="0">
                <a:ea typeface="+mn-ea"/>
                <a:cs typeface="+mn-cs"/>
              </a:rPr>
              <a:t>In Harappan cities, almost every house contained a </a:t>
            </a:r>
            <a:r>
              <a:rPr lang="en-US" b="1" dirty="0" smtClean="0">
                <a:ea typeface="+mn-ea"/>
                <a:cs typeface="+mn-cs"/>
              </a:rPr>
              <a:t>bathroom</a:t>
            </a:r>
            <a:r>
              <a:rPr lang="en-US" dirty="0" smtClean="0">
                <a:ea typeface="+mn-ea"/>
                <a:cs typeface="+mn-cs"/>
              </a:rPr>
              <a:t> and a </a:t>
            </a:r>
            <a:r>
              <a:rPr lang="en-US" b="1" dirty="0" smtClean="0">
                <a:ea typeface="+mn-ea"/>
                <a:cs typeface="+mn-cs"/>
              </a:rPr>
              <a:t>toilet</a:t>
            </a:r>
            <a:r>
              <a:rPr lang="en-US" dirty="0" smtClean="0">
                <a:ea typeface="+mn-ea"/>
                <a:cs typeface="+mn-cs"/>
              </a:rPr>
              <a:t>.</a:t>
            </a:r>
          </a:p>
          <a:p>
            <a:pPr eaLnBrk="1" fontAlgn="auto" hangingPunct="1">
              <a:spcAft>
                <a:spcPts val="0"/>
              </a:spcAft>
              <a:buFont typeface="Arial"/>
              <a:buChar char="•"/>
              <a:defRPr/>
            </a:pPr>
            <a:r>
              <a:rPr lang="en-US" dirty="0" smtClean="0">
                <a:ea typeface="+mn-ea"/>
                <a:cs typeface="+mn-cs"/>
              </a:rPr>
              <a:t>Underground </a:t>
            </a:r>
            <a:r>
              <a:rPr lang="en-US" b="1" dirty="0" smtClean="0">
                <a:ea typeface="+mn-ea"/>
                <a:cs typeface="+mn-cs"/>
              </a:rPr>
              <a:t>sewers</a:t>
            </a:r>
            <a:r>
              <a:rPr lang="en-US" dirty="0" smtClean="0">
                <a:ea typeface="+mn-ea"/>
                <a:cs typeface="+mn-cs"/>
              </a:rPr>
              <a:t> carried away the </a:t>
            </a:r>
            <a:r>
              <a:rPr lang="en-US" b="1" dirty="0" smtClean="0">
                <a:ea typeface="+mn-ea"/>
                <a:cs typeface="+mn-cs"/>
              </a:rPr>
              <a:t>waste</a:t>
            </a:r>
            <a:r>
              <a:rPr lang="en-US" dirty="0" smtClean="0">
                <a:ea typeface="+mn-ea"/>
                <a:cs typeface="+mn-cs"/>
              </a:rPr>
              <a:t>.  </a:t>
            </a:r>
          </a:p>
        </p:txBody>
      </p:sp>
      <p:pic>
        <p:nvPicPr>
          <p:cNvPr id="19460" name="Picture 4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1417638"/>
            <a:ext cx="3352800" cy="5038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7-Point Star 5"/>
          <p:cNvSpPr>
            <a:spLocks noChangeArrowheads="1"/>
          </p:cNvSpPr>
          <p:nvPr/>
        </p:nvSpPr>
        <p:spPr bwMode="auto">
          <a:xfrm>
            <a:off x="4419600" y="3941763"/>
            <a:ext cx="4267200" cy="2514600"/>
          </a:xfrm>
          <a:custGeom>
            <a:avLst/>
            <a:gdLst>
              <a:gd name="T0" fmla="*/ 3844616 w 4267200"/>
              <a:gd name="T1" fmla="*/ 498049 h 2514600"/>
              <a:gd name="T2" fmla="*/ 4267211 w 4267200"/>
              <a:gd name="T3" fmla="*/ 1617156 h 2514600"/>
              <a:gd name="T4" fmla="*/ 3083136 w 4267200"/>
              <a:gd name="T5" fmla="*/ 2514613 h 2514600"/>
              <a:gd name="T6" fmla="*/ 1184064 w 4267200"/>
              <a:gd name="T7" fmla="*/ 2514613 h 2514600"/>
              <a:gd name="T8" fmla="*/ -11 w 4267200"/>
              <a:gd name="T9" fmla="*/ 1617156 h 2514600"/>
              <a:gd name="T10" fmla="*/ 422584 w 4267200"/>
              <a:gd name="T11" fmla="*/ 498049 h 2514600"/>
              <a:gd name="T12" fmla="*/ 2133600 w 4267200"/>
              <a:gd name="T13" fmla="*/ 0 h 2514600"/>
              <a:gd name="T14" fmla="*/ 0 60000 65536"/>
              <a:gd name="T15" fmla="*/ 0 60000 65536"/>
              <a:gd name="T16" fmla="*/ 1 60000 65536"/>
              <a:gd name="T17" fmla="*/ 1 60000 65536"/>
              <a:gd name="T18" fmla="*/ 2 60000 65536"/>
              <a:gd name="T19" fmla="*/ 2 60000 65536"/>
              <a:gd name="T20" fmla="*/ 3 60000 65536"/>
              <a:gd name="T21" fmla="*/ 949542 w 4267200"/>
              <a:gd name="T22" fmla="*/ 498050 h 2514600"/>
              <a:gd name="T23" fmla="*/ 3317658 w 4267200"/>
              <a:gd name="T24" fmla="*/ 1893553 h 251460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4267200" h="2514600">
                <a:moveTo>
                  <a:pt x="-11" y="1617156"/>
                </a:moveTo>
                <a:lnTo>
                  <a:pt x="657098" y="1119109"/>
                </a:lnTo>
                <a:lnTo>
                  <a:pt x="422584" y="498049"/>
                </a:lnTo>
                <a:lnTo>
                  <a:pt x="1476502" y="498050"/>
                </a:lnTo>
                <a:lnTo>
                  <a:pt x="2133600" y="0"/>
                </a:lnTo>
                <a:lnTo>
                  <a:pt x="2790698" y="498050"/>
                </a:lnTo>
                <a:lnTo>
                  <a:pt x="3844616" y="498049"/>
                </a:lnTo>
                <a:lnTo>
                  <a:pt x="3610102" y="1119109"/>
                </a:lnTo>
                <a:lnTo>
                  <a:pt x="4267211" y="1617156"/>
                </a:lnTo>
                <a:lnTo>
                  <a:pt x="3317658" y="1893553"/>
                </a:lnTo>
                <a:lnTo>
                  <a:pt x="3083136" y="2514613"/>
                </a:lnTo>
                <a:lnTo>
                  <a:pt x="2133600" y="2238213"/>
                </a:lnTo>
                <a:lnTo>
                  <a:pt x="1184064" y="2514613"/>
                </a:lnTo>
                <a:lnTo>
                  <a:pt x="949542" y="1893553"/>
                </a:lnTo>
                <a:close/>
              </a:path>
            </a:pathLst>
          </a:custGeom>
          <a:gradFill rotWithShape="1">
            <a:gsLst>
              <a:gs pos="0">
                <a:srgbClr val="FFE5E5"/>
              </a:gs>
              <a:gs pos="64999">
                <a:srgbClr val="FFBEBD"/>
              </a:gs>
              <a:gs pos="100000">
                <a:srgbClr val="FFA2A1"/>
              </a:gs>
            </a:gsLst>
            <a:lin ang="5400000" scaled="1"/>
          </a:gradFill>
          <a:ln w="9525">
            <a:solidFill>
              <a:srgbClr val="BE4B48"/>
            </a:solidFill>
            <a:miter lim="800000"/>
            <a:headEnd/>
            <a:tailEnd/>
          </a:ln>
          <a:effectLst>
            <a:outerShdw dist="20000" dir="5400000" rotWithShape="0">
              <a:srgbClr val="808080">
                <a:alpha val="37999"/>
              </a:srgbClr>
            </a:outerShdw>
          </a:effectLst>
        </p:spPr>
        <p:txBody>
          <a:bodyPr anchor="ctr"/>
          <a:lstStyle/>
          <a:p>
            <a:pPr algn="ctr"/>
            <a:r>
              <a:rPr lang="en-US" sz="2200" b="1">
                <a:solidFill>
                  <a:srgbClr val="000000"/>
                </a:solidFill>
                <a:latin typeface="Calibri" pitchFamily="-65" charset="0"/>
              </a:rPr>
              <a:t>No other civilization achieved this level of convenience until the 1800s!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Weights and Measures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/>
              <a:buChar char="•"/>
              <a:defRPr/>
            </a:pPr>
            <a:r>
              <a:rPr lang="en-US" dirty="0" smtClean="0">
                <a:ea typeface="+mn-ea"/>
                <a:cs typeface="+mn-cs"/>
              </a:rPr>
              <a:t>Instead of bartering (trading goods for goods), Harappan people used standard </a:t>
            </a:r>
            <a:r>
              <a:rPr lang="en-US" b="1" dirty="0" smtClean="0">
                <a:ea typeface="+mn-ea"/>
                <a:cs typeface="+mn-cs"/>
              </a:rPr>
              <a:t>weights</a:t>
            </a:r>
            <a:r>
              <a:rPr lang="en-US" dirty="0" smtClean="0">
                <a:ea typeface="+mn-ea"/>
                <a:cs typeface="+mn-cs"/>
              </a:rPr>
              <a:t> and </a:t>
            </a:r>
            <a:r>
              <a:rPr lang="en-US" b="1" dirty="0" smtClean="0">
                <a:ea typeface="+mn-ea"/>
                <a:cs typeface="+mn-cs"/>
              </a:rPr>
              <a:t>measures</a:t>
            </a:r>
            <a:r>
              <a:rPr lang="en-US" dirty="0" smtClean="0">
                <a:ea typeface="+mn-ea"/>
                <a:cs typeface="+mn-cs"/>
              </a:rPr>
              <a:t> to determine amounts of goods and their prices for </a:t>
            </a:r>
            <a:r>
              <a:rPr lang="en-US" b="1" dirty="0" smtClean="0">
                <a:ea typeface="+mn-ea"/>
                <a:cs typeface="+mn-cs"/>
              </a:rPr>
              <a:t>trade</a:t>
            </a:r>
            <a:r>
              <a:rPr lang="en-US" dirty="0" smtClean="0">
                <a:ea typeface="+mn-ea"/>
                <a:cs typeface="+mn-cs"/>
              </a:rPr>
              <a:t>.</a:t>
            </a:r>
          </a:p>
        </p:txBody>
      </p:sp>
      <p:pic>
        <p:nvPicPr>
          <p:cNvPr id="20484" name="Picture 4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95800" y="1905000"/>
            <a:ext cx="4545013" cy="2925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en-US" smtClean="0"/>
              <a:t>Seals – Evidence of trade with Sumer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67200" y="1600200"/>
            <a:ext cx="4419600" cy="4525963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/>
              <a:buChar char="•"/>
              <a:defRPr/>
            </a:pPr>
            <a:r>
              <a:rPr lang="en-US" dirty="0" smtClean="0">
                <a:ea typeface="+mn-ea"/>
                <a:cs typeface="+mn-cs"/>
              </a:rPr>
              <a:t>Archaeologists have found </a:t>
            </a:r>
            <a:r>
              <a:rPr lang="en-US" b="1" dirty="0" smtClean="0">
                <a:ea typeface="+mn-ea"/>
                <a:cs typeface="+mn-cs"/>
              </a:rPr>
              <a:t>seals</a:t>
            </a:r>
            <a:r>
              <a:rPr lang="en-US" dirty="0" smtClean="0">
                <a:ea typeface="+mn-ea"/>
                <a:cs typeface="+mn-cs"/>
              </a:rPr>
              <a:t> from the Indus Valley as far away as </a:t>
            </a:r>
            <a:r>
              <a:rPr lang="en-US" b="1" dirty="0" smtClean="0">
                <a:ea typeface="+mn-ea"/>
                <a:cs typeface="+mn-cs"/>
              </a:rPr>
              <a:t>Mesopotamia</a:t>
            </a:r>
            <a:r>
              <a:rPr lang="en-US" dirty="0" smtClean="0">
                <a:ea typeface="+mn-ea"/>
                <a:cs typeface="+mn-cs"/>
              </a:rPr>
              <a:t>.</a:t>
            </a:r>
          </a:p>
          <a:p>
            <a:pPr eaLnBrk="1" fontAlgn="auto" hangingPunct="1">
              <a:spcAft>
                <a:spcPts val="0"/>
              </a:spcAft>
              <a:buFont typeface="Arial"/>
              <a:buChar char="•"/>
              <a:defRPr/>
            </a:pPr>
            <a:r>
              <a:rPr lang="en-US" dirty="0" smtClean="0">
                <a:ea typeface="+mn-ea"/>
                <a:cs typeface="+mn-cs"/>
              </a:rPr>
              <a:t>These stamps and seals made of carved stone were probably </a:t>
            </a:r>
            <a:r>
              <a:rPr lang="en-US" b="1" dirty="0" smtClean="0">
                <a:ea typeface="+mn-ea"/>
                <a:cs typeface="+mn-cs"/>
              </a:rPr>
              <a:t>used by the Indus merchants to identify their goods </a:t>
            </a:r>
            <a:r>
              <a:rPr lang="en-US" dirty="0" smtClean="0">
                <a:ea typeface="+mn-ea"/>
                <a:cs typeface="+mn-cs"/>
              </a:rPr>
              <a:t>(like barcodes today!). </a:t>
            </a:r>
          </a:p>
        </p:txBody>
      </p:sp>
      <p:pic>
        <p:nvPicPr>
          <p:cNvPr id="21508" name="Picture 4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1905000"/>
            <a:ext cx="3832225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0"/>
            <a:ext cx="8229600" cy="1143000"/>
          </a:xfrm>
        </p:spPr>
        <p:txBody>
          <a:bodyPr/>
          <a:lstStyle/>
          <a:p>
            <a:r>
              <a:rPr lang="en-US" dirty="0" smtClean="0"/>
              <a:t>The Aryans</a:t>
            </a: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152400" y="990600"/>
            <a:ext cx="87630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 smtClean="0"/>
              <a:t>The Aryan Civilization began around 1500 B.C.</a:t>
            </a:r>
            <a:endParaRPr lang="en-US" sz="2200" dirty="0"/>
          </a:p>
        </p:txBody>
      </p:sp>
      <p:sp>
        <p:nvSpPr>
          <p:cNvPr id="4" name="TextBox 3"/>
          <p:cNvSpPr txBox="1"/>
          <p:nvPr/>
        </p:nvSpPr>
        <p:spPr>
          <a:xfrm>
            <a:off x="228600" y="1447800"/>
            <a:ext cx="5638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 smtClean="0"/>
              <a:t>The Aryans were </a:t>
            </a:r>
            <a:r>
              <a:rPr lang="en-US" sz="2200" b="1" dirty="0" smtClean="0"/>
              <a:t>nomadic </a:t>
            </a:r>
            <a:r>
              <a:rPr lang="en-US" sz="2200" dirty="0" smtClean="0"/>
              <a:t>people who migrated to India with their horses from southern Russia.  </a:t>
            </a:r>
            <a:endParaRPr lang="en-US" sz="2200" dirty="0"/>
          </a:p>
        </p:txBody>
      </p:sp>
      <p:sp>
        <p:nvSpPr>
          <p:cNvPr id="5" name="TextBox 4"/>
          <p:cNvSpPr txBox="1"/>
          <p:nvPr/>
        </p:nvSpPr>
        <p:spPr>
          <a:xfrm>
            <a:off x="3581400" y="4572000"/>
            <a:ext cx="5257800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 smtClean="0"/>
              <a:t>The Aryans wrote the </a:t>
            </a:r>
            <a:r>
              <a:rPr lang="en-US" sz="2200" b="1" dirty="0" smtClean="0"/>
              <a:t>Vedas</a:t>
            </a:r>
            <a:r>
              <a:rPr lang="en-US" sz="2200" dirty="0" smtClean="0"/>
              <a:t>, a collection of hymns, chants, rituals, and religious teachings.</a:t>
            </a:r>
          </a:p>
          <a:p>
            <a:endParaRPr lang="en-US" sz="800" dirty="0" smtClean="0"/>
          </a:p>
        </p:txBody>
      </p:sp>
      <p:sp>
        <p:nvSpPr>
          <p:cNvPr id="6" name="TextBox 5"/>
          <p:cNvSpPr txBox="1"/>
          <p:nvPr/>
        </p:nvSpPr>
        <p:spPr>
          <a:xfrm>
            <a:off x="3581400" y="5791200"/>
            <a:ext cx="5257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 smtClean="0"/>
              <a:t>The Vedas describe the Aryans as warriors who love to eat, drink, and have fun.  </a:t>
            </a:r>
            <a:endParaRPr lang="en-US" sz="2200" dirty="0"/>
          </a:p>
        </p:txBody>
      </p:sp>
      <p:pic>
        <p:nvPicPr>
          <p:cNvPr id="7" name="Picture 6" descr="Vedic Text Sanskrit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28600" y="4572000"/>
            <a:ext cx="3124200" cy="2082800"/>
          </a:xfrm>
          <a:prstGeom prst="rect">
            <a:avLst/>
          </a:prstGeom>
        </p:spPr>
      </p:pic>
      <p:pic>
        <p:nvPicPr>
          <p:cNvPr id="8" name="Picture 4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48400" y="914400"/>
            <a:ext cx="2692400" cy="2019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Rectangle 8"/>
          <p:cNvSpPr/>
          <p:nvPr/>
        </p:nvSpPr>
        <p:spPr>
          <a:xfrm>
            <a:off x="304800" y="2286000"/>
            <a:ext cx="4572000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200" dirty="0" smtClean="0"/>
              <a:t>The nomadic Aryans eventually started to farm and colonize the Ganges river basin.  </a:t>
            </a:r>
          </a:p>
          <a:p>
            <a:endParaRPr lang="en-US" sz="800" dirty="0" smtClean="0"/>
          </a:p>
          <a:p>
            <a:r>
              <a:rPr lang="en-US" sz="2200" dirty="0" smtClean="0"/>
              <a:t>They used </a:t>
            </a:r>
            <a:r>
              <a:rPr lang="en-US" sz="2200" b="1" dirty="0" smtClean="0"/>
              <a:t>iron </a:t>
            </a:r>
            <a:r>
              <a:rPr lang="en-US" sz="2200" dirty="0" smtClean="0"/>
              <a:t>tools to clear the land for villages.</a:t>
            </a:r>
            <a:endParaRPr lang="en-US" sz="2200" dirty="0"/>
          </a:p>
        </p:txBody>
      </p:sp>
      <p:pic>
        <p:nvPicPr>
          <p:cNvPr id="10" name="Content Placeholder 4" descr="Indus River Valley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876800" y="2209800"/>
            <a:ext cx="2743200" cy="1781386"/>
          </a:xfrm>
          <a:prstGeom prst="rect">
            <a:avLst/>
          </a:prstGeom>
        </p:spPr>
      </p:pic>
      <p:pic>
        <p:nvPicPr>
          <p:cNvPr id="11" name="Picture 10" descr="Neolithic Hand Ax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896100" y="2819400"/>
            <a:ext cx="2057400" cy="1371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447800" y="1524000"/>
            <a:ext cx="54102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 smtClean="0"/>
              <a:t>Aryan tribes were led by chiefs called </a:t>
            </a:r>
            <a:r>
              <a:rPr lang="en-US" sz="2200" b="1" dirty="0" smtClean="0"/>
              <a:t>Rajahs</a:t>
            </a:r>
            <a:r>
              <a:rPr lang="en-US" sz="2200" dirty="0" smtClean="0"/>
              <a:t>.</a:t>
            </a:r>
            <a:endParaRPr lang="en-US" sz="2200" dirty="0"/>
          </a:p>
        </p:txBody>
      </p:sp>
      <p:sp>
        <p:nvSpPr>
          <p:cNvPr id="4" name="TextBox 3"/>
          <p:cNvSpPr txBox="1"/>
          <p:nvPr/>
        </p:nvSpPr>
        <p:spPr>
          <a:xfrm>
            <a:off x="2819400" y="4038600"/>
            <a:ext cx="6019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2400" dirty="0"/>
          </a:p>
        </p:txBody>
      </p:sp>
      <p:sp>
        <p:nvSpPr>
          <p:cNvPr id="7" name="Rectangle 6"/>
          <p:cNvSpPr/>
          <p:nvPr/>
        </p:nvSpPr>
        <p:spPr>
          <a:xfrm>
            <a:off x="533400" y="3810000"/>
            <a:ext cx="2322174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200" dirty="0" smtClean="0"/>
              <a:t>Brahmins (priests) </a:t>
            </a:r>
            <a:endParaRPr lang="en-US" sz="2200" dirty="0"/>
          </a:p>
        </p:txBody>
      </p:sp>
      <p:sp>
        <p:nvSpPr>
          <p:cNvPr id="8" name="Rectangle 7"/>
          <p:cNvSpPr/>
          <p:nvPr/>
        </p:nvSpPr>
        <p:spPr>
          <a:xfrm>
            <a:off x="1828800" y="4267200"/>
            <a:ext cx="2523704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200" dirty="0" err="1" smtClean="0"/>
              <a:t>Kshatriyas</a:t>
            </a:r>
            <a:r>
              <a:rPr lang="en-US" sz="2200" dirty="0" smtClean="0"/>
              <a:t> (warriors)</a:t>
            </a:r>
            <a:endParaRPr lang="en-US" sz="2200" dirty="0"/>
          </a:p>
        </p:txBody>
      </p:sp>
      <p:sp>
        <p:nvSpPr>
          <p:cNvPr id="9" name="Rectangle 8"/>
          <p:cNvSpPr/>
          <p:nvPr/>
        </p:nvSpPr>
        <p:spPr>
          <a:xfrm>
            <a:off x="609600" y="4724400"/>
            <a:ext cx="3214213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200" dirty="0" err="1" smtClean="0"/>
              <a:t>Vaisyas</a:t>
            </a:r>
            <a:r>
              <a:rPr lang="en-US" sz="2200" dirty="0" smtClean="0"/>
              <a:t> (farmers, artisans) </a:t>
            </a:r>
            <a:endParaRPr lang="en-US" sz="2200" dirty="0"/>
          </a:p>
        </p:txBody>
      </p:sp>
      <p:sp>
        <p:nvSpPr>
          <p:cNvPr id="10" name="Rectangle 9"/>
          <p:cNvSpPr/>
          <p:nvPr/>
        </p:nvSpPr>
        <p:spPr>
          <a:xfrm>
            <a:off x="2438400" y="5181600"/>
            <a:ext cx="1861022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200" dirty="0" err="1" smtClean="0"/>
              <a:t>Sudras</a:t>
            </a:r>
            <a:r>
              <a:rPr lang="en-US" sz="2200" dirty="0" smtClean="0"/>
              <a:t> (slaves)</a:t>
            </a:r>
            <a:endParaRPr lang="en-US" sz="2200" dirty="0"/>
          </a:p>
        </p:txBody>
      </p:sp>
      <p:sp>
        <p:nvSpPr>
          <p:cNvPr id="11" name="TextBox 10"/>
          <p:cNvSpPr txBox="1"/>
          <p:nvPr/>
        </p:nvSpPr>
        <p:spPr>
          <a:xfrm>
            <a:off x="1371600" y="990600"/>
            <a:ext cx="3276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/>
              <a:t>Government</a:t>
            </a:r>
            <a:endParaRPr lang="en-US" sz="2800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2133600" y="2438400"/>
            <a:ext cx="3200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800" b="1" dirty="0" smtClean="0"/>
              <a:t>Social Structure</a:t>
            </a:r>
            <a:endParaRPr lang="en-US" sz="2800" b="1" dirty="0"/>
          </a:p>
        </p:txBody>
      </p:sp>
      <p:sp>
        <p:nvSpPr>
          <p:cNvPr id="16" name="Rectangle 15"/>
          <p:cNvSpPr/>
          <p:nvPr/>
        </p:nvSpPr>
        <p:spPr>
          <a:xfrm>
            <a:off x="0" y="3048000"/>
            <a:ext cx="525780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200" dirty="0" smtClean="0"/>
              <a:t>Indian people were divided into social classes in what was called the </a:t>
            </a:r>
            <a:r>
              <a:rPr lang="en-US" sz="2200" b="1" dirty="0" smtClean="0"/>
              <a:t>Caste System.</a:t>
            </a:r>
          </a:p>
        </p:txBody>
      </p:sp>
      <p:sp>
        <p:nvSpPr>
          <p:cNvPr id="17" name="Rectangle 16"/>
          <p:cNvSpPr/>
          <p:nvPr/>
        </p:nvSpPr>
        <p:spPr>
          <a:xfrm>
            <a:off x="304800" y="5562600"/>
            <a:ext cx="5181600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200" dirty="0" smtClean="0"/>
              <a:t>A person </a:t>
            </a:r>
            <a:r>
              <a:rPr lang="en-US" sz="2200" u="sng" dirty="0" smtClean="0"/>
              <a:t>could not change </a:t>
            </a:r>
            <a:r>
              <a:rPr lang="en-US" sz="2200" dirty="0" smtClean="0"/>
              <a:t>their place in the Caste System. They remained the Caste that they were born into for their </a:t>
            </a:r>
            <a:r>
              <a:rPr lang="en-US" sz="2200" u="sng" dirty="0" smtClean="0"/>
              <a:t>entire life</a:t>
            </a:r>
            <a:r>
              <a:rPr lang="en-US" sz="2200" dirty="0" smtClean="0"/>
              <a:t>.</a:t>
            </a:r>
          </a:p>
        </p:txBody>
      </p:sp>
      <p:pic>
        <p:nvPicPr>
          <p:cNvPr id="18" name="Picture 17" descr="Castes of Indi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531644" y="2743200"/>
            <a:ext cx="3383756" cy="3937462"/>
          </a:xfrm>
          <a:prstGeom prst="rect">
            <a:avLst/>
          </a:prstGeom>
        </p:spPr>
      </p:pic>
      <p:pic>
        <p:nvPicPr>
          <p:cNvPr id="20" name="Picture 19" descr="Indus Valley Priest King Sculpture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28600" y="1066800"/>
            <a:ext cx="1082675" cy="1624012"/>
          </a:xfrm>
          <a:prstGeom prst="rect">
            <a:avLst/>
          </a:prstGeom>
        </p:spPr>
      </p:pic>
      <p:sp>
        <p:nvSpPr>
          <p:cNvPr id="14" name="Title 13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>
            <a:normAutofit/>
          </a:bodyPr>
          <a:lstStyle/>
          <a:p>
            <a:r>
              <a:rPr lang="en-US" dirty="0" smtClean="0"/>
              <a:t>Aryan Government and Society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  <p:bldP spid="8" grpId="0"/>
      <p:bldP spid="9" grpId="0"/>
      <p:bldP spid="10" grpId="0"/>
      <p:bldP spid="11" grpId="0"/>
      <p:bldP spid="12" grpId="0"/>
      <p:bldP spid="16" grpId="0"/>
      <p:bldP spid="1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0" y="990600"/>
            <a:ext cx="20574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b="1" dirty="0" smtClean="0"/>
              <a:t>Religion</a:t>
            </a:r>
            <a:endParaRPr lang="en-US" sz="22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0" y="3048000"/>
            <a:ext cx="32766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b="1" dirty="0" smtClean="0"/>
              <a:t>Aryan Literature</a:t>
            </a:r>
            <a:endParaRPr lang="en-US" sz="22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228600" y="3429000"/>
            <a:ext cx="8534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 smtClean="0"/>
              <a:t>Aryans wrote two epic  tales: </a:t>
            </a:r>
            <a:r>
              <a:rPr lang="en-US" sz="2200" i="1" dirty="0" smtClean="0"/>
              <a:t>The Mahabharata </a:t>
            </a:r>
            <a:r>
              <a:rPr lang="en-US" sz="2200" dirty="0" smtClean="0"/>
              <a:t>and </a:t>
            </a:r>
            <a:r>
              <a:rPr lang="en-US" sz="2200" i="1" dirty="0" smtClean="0"/>
              <a:t>Ramayana</a:t>
            </a:r>
            <a:r>
              <a:rPr lang="en-US" sz="2400" i="1" dirty="0" smtClean="0"/>
              <a:t>.</a:t>
            </a:r>
            <a:endParaRPr lang="en-US" sz="2400" dirty="0"/>
          </a:p>
        </p:txBody>
      </p:sp>
      <p:sp>
        <p:nvSpPr>
          <p:cNvPr id="8" name="TextBox 7"/>
          <p:cNvSpPr txBox="1"/>
          <p:nvPr/>
        </p:nvSpPr>
        <p:spPr>
          <a:xfrm>
            <a:off x="1143000" y="6088559"/>
            <a:ext cx="3429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b="1" i="1" dirty="0" smtClean="0"/>
              <a:t>The Mahabharata </a:t>
            </a:r>
            <a:r>
              <a:rPr lang="en-US" sz="2200" dirty="0" smtClean="0"/>
              <a:t>told about religion and warfare.</a:t>
            </a:r>
            <a:endParaRPr lang="en-US" sz="2200" dirty="0"/>
          </a:p>
        </p:txBody>
      </p:sp>
      <p:sp>
        <p:nvSpPr>
          <p:cNvPr id="9" name="TextBox 8"/>
          <p:cNvSpPr txBox="1"/>
          <p:nvPr/>
        </p:nvSpPr>
        <p:spPr>
          <a:xfrm>
            <a:off x="4953000" y="6088559"/>
            <a:ext cx="25146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b="1" i="1" dirty="0" smtClean="0"/>
              <a:t>The Ramayana </a:t>
            </a:r>
            <a:r>
              <a:rPr lang="en-US" sz="2200" dirty="0" smtClean="0"/>
              <a:t>taught Aryan values.</a:t>
            </a:r>
            <a:endParaRPr lang="en-US" sz="2200" dirty="0"/>
          </a:p>
        </p:txBody>
      </p:sp>
      <p:pic>
        <p:nvPicPr>
          <p:cNvPr id="10" name="Picture 3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33600" y="3886200"/>
            <a:ext cx="1562120" cy="21336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5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57800" y="3886200"/>
            <a:ext cx="1480205" cy="22097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11" descr="Brahma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478889" y="914400"/>
            <a:ext cx="1665111" cy="2286000"/>
          </a:xfrm>
          <a:prstGeom prst="rect">
            <a:avLst/>
          </a:prstGeom>
        </p:spPr>
      </p:pic>
      <p:sp>
        <p:nvSpPr>
          <p:cNvPr id="13" name="Title 12"/>
          <p:cNvSpPr>
            <a:spLocks noGrp="1"/>
          </p:cNvSpPr>
          <p:nvPr>
            <p:ph type="title"/>
          </p:nvPr>
        </p:nvSpPr>
        <p:spPr>
          <a:xfrm>
            <a:off x="533400" y="0"/>
            <a:ext cx="8229600" cy="1143000"/>
          </a:xfrm>
        </p:spPr>
        <p:txBody>
          <a:bodyPr/>
          <a:lstStyle/>
          <a:p>
            <a:r>
              <a:rPr lang="en-US" dirty="0" smtClean="0"/>
              <a:t>Aryan Religion and Literature</a:t>
            </a:r>
            <a:endParaRPr lang="en-US" dirty="0"/>
          </a:p>
        </p:txBody>
      </p:sp>
      <p:sp>
        <p:nvSpPr>
          <p:cNvPr id="15" name="TextBox 14"/>
          <p:cNvSpPr txBox="1"/>
          <p:nvPr/>
        </p:nvSpPr>
        <p:spPr>
          <a:xfrm>
            <a:off x="152400" y="1524000"/>
            <a:ext cx="6858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 smtClean="0"/>
              <a:t>Two major religions emerged in Ancient India – </a:t>
            </a:r>
            <a:r>
              <a:rPr lang="en-US" sz="2200" b="1" dirty="0" smtClean="0"/>
              <a:t>Hinduism </a:t>
            </a:r>
            <a:r>
              <a:rPr lang="en-US" sz="2200" dirty="0" smtClean="0"/>
              <a:t>and </a:t>
            </a:r>
            <a:r>
              <a:rPr lang="en-US" sz="2200" b="1" dirty="0" smtClean="0"/>
              <a:t>Buddhism</a:t>
            </a:r>
            <a:r>
              <a:rPr lang="en-US" sz="2200" dirty="0" smtClean="0"/>
              <a:t>.  </a:t>
            </a:r>
            <a:endParaRPr lang="en-US" sz="2200" dirty="0"/>
          </a:p>
        </p:txBody>
      </p:sp>
      <p:sp>
        <p:nvSpPr>
          <p:cNvPr id="16" name="TextBox 15"/>
          <p:cNvSpPr txBox="1"/>
          <p:nvPr/>
        </p:nvSpPr>
        <p:spPr>
          <a:xfrm>
            <a:off x="152400" y="2438400"/>
            <a:ext cx="68580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 smtClean="0"/>
              <a:t>We will learn more about these two religions next week </a:t>
            </a:r>
            <a:r>
              <a:rPr lang="en-US" sz="2200" dirty="0" smtClean="0">
                <a:sym typeface="Wingdings" pitchFamily="2" charset="2"/>
              </a:rPr>
              <a:t></a:t>
            </a:r>
            <a:endParaRPr lang="en-US" sz="2200" dirty="0"/>
          </a:p>
        </p:txBody>
      </p:sp>
      <p:pic>
        <p:nvPicPr>
          <p:cNvPr id="17" name="Picture 16" descr="Statue of Buddha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934200" y="2057400"/>
            <a:ext cx="1950057" cy="146572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7" grpId="0"/>
      <p:bldP spid="8" grpId="0"/>
      <p:bldP spid="9" grpId="0"/>
      <p:bldP spid="15" grpId="0"/>
      <p:bldP spid="1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dirty="0" smtClean="0"/>
              <a:t>Maurya Empire</a:t>
            </a: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152400" y="914400"/>
            <a:ext cx="7010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In 321 B.C., Chandragupta Maurya began the </a:t>
            </a:r>
            <a:r>
              <a:rPr lang="en-US" sz="2400" b="1" dirty="0" smtClean="0"/>
              <a:t>first Indian Empire</a:t>
            </a:r>
            <a:r>
              <a:rPr lang="en-US" sz="2400" dirty="0" smtClean="0"/>
              <a:t> called the Maurya Empire.</a:t>
            </a:r>
            <a:endParaRPr lang="en-US" sz="2400" dirty="0"/>
          </a:p>
        </p:txBody>
      </p:sp>
      <p:pic>
        <p:nvPicPr>
          <p:cNvPr id="8" name="Picture 7" descr="Chandragupta Maury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239000" y="838199"/>
            <a:ext cx="1628775" cy="1948441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152400" y="1981200"/>
            <a:ext cx="70104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 smtClean="0"/>
              <a:t>The most important Maurya emperor was </a:t>
            </a:r>
            <a:r>
              <a:rPr lang="en-US" sz="2200" b="1" dirty="0" smtClean="0"/>
              <a:t>Asoka</a:t>
            </a:r>
            <a:r>
              <a:rPr lang="en-US" sz="2200" dirty="0" smtClean="0"/>
              <a:t>.  Asoka was Buddhist who did not believe in violence and ruled through moral example.  </a:t>
            </a:r>
            <a:endParaRPr lang="en-US" sz="2200" dirty="0"/>
          </a:p>
        </p:txBody>
      </p:sp>
      <p:sp>
        <p:nvSpPr>
          <p:cNvPr id="10" name="TextBox 9"/>
          <p:cNvSpPr txBox="1"/>
          <p:nvPr/>
        </p:nvSpPr>
        <p:spPr>
          <a:xfrm>
            <a:off x="152400" y="3124200"/>
            <a:ext cx="60198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b="1" dirty="0" smtClean="0"/>
              <a:t>Asoka’s Edicts </a:t>
            </a:r>
            <a:r>
              <a:rPr lang="en-US" sz="2200" dirty="0" smtClean="0"/>
              <a:t>~ commands that described how the Maurya Empire would be ruled.  The following is one of his edicts:</a:t>
            </a:r>
          </a:p>
        </p:txBody>
      </p:sp>
      <p:sp>
        <p:nvSpPr>
          <p:cNvPr id="11" name="Rectangle 10"/>
          <p:cNvSpPr/>
          <p:nvPr/>
        </p:nvSpPr>
        <p:spPr>
          <a:xfrm>
            <a:off x="533400" y="4419600"/>
            <a:ext cx="563880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i="1" dirty="0" smtClean="0"/>
              <a:t>“All men are my children.  Just as I seek the welfare and happiness of my own children in this world and the next,  seek the same things for all men.”</a:t>
            </a:r>
          </a:p>
        </p:txBody>
      </p:sp>
      <p:pic>
        <p:nvPicPr>
          <p:cNvPr id="7" name="Picture 6" descr="Mauryan Empire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517412" y="2209800"/>
            <a:ext cx="1626588" cy="2611764"/>
          </a:xfrm>
          <a:prstGeom prst="rect">
            <a:avLst/>
          </a:prstGeom>
        </p:spPr>
      </p:pic>
      <p:pic>
        <p:nvPicPr>
          <p:cNvPr id="12" name="Picture 11" descr="Asoka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629400" y="3352800"/>
            <a:ext cx="1814052" cy="1371600"/>
          </a:xfrm>
          <a:prstGeom prst="rect">
            <a:avLst/>
          </a:prstGeom>
        </p:spPr>
      </p:pic>
      <p:pic>
        <p:nvPicPr>
          <p:cNvPr id="13" name="Picture 12" descr="Asoka Edicts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545859" y="4572000"/>
            <a:ext cx="1598141" cy="2133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9" grpId="0"/>
      <p:bldP spid="10" grpId="0"/>
      <p:bldP spid="1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0"/>
            <a:ext cx="8229600" cy="1143000"/>
          </a:xfrm>
        </p:spPr>
        <p:txBody>
          <a:bodyPr/>
          <a:lstStyle/>
          <a:p>
            <a:r>
              <a:rPr lang="en-US" dirty="0" smtClean="0"/>
              <a:t>Gupta Empire</a:t>
            </a: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228600" y="914400"/>
            <a:ext cx="6400800" cy="2369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 smtClean="0"/>
              <a:t>About 500 years after the Maurya, the Gupta dynasty united most of India.  </a:t>
            </a:r>
          </a:p>
          <a:p>
            <a:endParaRPr lang="en-US" sz="800" dirty="0" smtClean="0"/>
          </a:p>
          <a:p>
            <a:r>
              <a:rPr lang="en-US" sz="2200" dirty="0" smtClean="0"/>
              <a:t>The Gupta emperors organized a strong central government that promoted peace and prosperity.  </a:t>
            </a:r>
          </a:p>
          <a:p>
            <a:endParaRPr lang="en-US" sz="800" dirty="0" smtClean="0"/>
          </a:p>
          <a:p>
            <a:r>
              <a:rPr lang="en-US" sz="2200" dirty="0" smtClean="0"/>
              <a:t>Under the Gupta’s, India enjoyed a </a:t>
            </a:r>
            <a:r>
              <a:rPr lang="en-US" sz="2200" b="1" dirty="0" smtClean="0"/>
              <a:t>Golden Age</a:t>
            </a:r>
            <a:r>
              <a:rPr lang="en-US" sz="2200" dirty="0" smtClean="0"/>
              <a:t>, or a period of great cultural achievement.</a:t>
            </a:r>
            <a:endParaRPr lang="en-US" sz="2200" dirty="0"/>
          </a:p>
        </p:txBody>
      </p:sp>
      <p:pic>
        <p:nvPicPr>
          <p:cNvPr id="4" name="Picture 3" descr="Gupta Empire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521732" y="838201"/>
            <a:ext cx="2450818" cy="29718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52400" y="3352800"/>
            <a:ext cx="49530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b="1" dirty="0" smtClean="0"/>
              <a:t>The Gupta Golden Age</a:t>
            </a:r>
            <a:endParaRPr lang="en-US" sz="22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152400" y="3886200"/>
            <a:ext cx="89916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 smtClean="0"/>
              <a:t>Trade and farming flourished under the Gupta Empire, which contributed to a growth of arts and learning.</a:t>
            </a:r>
            <a:endParaRPr lang="en-US" sz="2200" dirty="0"/>
          </a:p>
        </p:txBody>
      </p:sp>
      <p:sp>
        <p:nvSpPr>
          <p:cNvPr id="8" name="TextBox 7"/>
          <p:cNvSpPr txBox="1"/>
          <p:nvPr/>
        </p:nvSpPr>
        <p:spPr>
          <a:xfrm>
            <a:off x="4572000" y="4572000"/>
            <a:ext cx="44196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 smtClean="0"/>
              <a:t>Gupta artists were best known for their </a:t>
            </a:r>
            <a:r>
              <a:rPr lang="en-US" sz="2200" b="1" dirty="0" smtClean="0"/>
              <a:t>sculptures</a:t>
            </a:r>
            <a:r>
              <a:rPr lang="en-US" sz="2200" dirty="0" smtClean="0"/>
              <a:t> and paintings in temples.</a:t>
            </a:r>
            <a:endParaRPr lang="en-US" sz="2200" dirty="0"/>
          </a:p>
        </p:txBody>
      </p:sp>
      <p:sp>
        <p:nvSpPr>
          <p:cNvPr id="9" name="TextBox 8"/>
          <p:cNvSpPr txBox="1"/>
          <p:nvPr/>
        </p:nvSpPr>
        <p:spPr>
          <a:xfrm>
            <a:off x="4495800" y="5715000"/>
            <a:ext cx="44196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 smtClean="0"/>
              <a:t>Indian mathematicians began the concept of zero and developed the </a:t>
            </a:r>
            <a:r>
              <a:rPr lang="en-US" sz="2200" b="1" dirty="0" smtClean="0"/>
              <a:t>decimal system</a:t>
            </a:r>
            <a:r>
              <a:rPr lang="en-US" sz="2200" dirty="0" smtClean="0"/>
              <a:t>.</a:t>
            </a:r>
            <a:endParaRPr lang="en-US" sz="2200" dirty="0"/>
          </a:p>
        </p:txBody>
      </p:sp>
      <p:pic>
        <p:nvPicPr>
          <p:cNvPr id="10" name="Picture 9" descr="Carvings on Madurai Temple Indus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28600" y="4724400"/>
            <a:ext cx="2819400" cy="1865677"/>
          </a:xfrm>
          <a:prstGeom prst="rect">
            <a:avLst/>
          </a:prstGeom>
        </p:spPr>
      </p:pic>
      <p:pic>
        <p:nvPicPr>
          <p:cNvPr id="11" name="Picture 10" descr="Gupta Fresco depicting Siddhartha Gautama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752600" y="5149850"/>
            <a:ext cx="2571750" cy="1708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  <p:bldP spid="8" grpId="0"/>
      <p:bldP spid="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dirty="0" smtClean="0"/>
              <a:t>Geography of India</a:t>
            </a: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228600" y="914400"/>
            <a:ext cx="5562600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The Indus Valley is located on the Indian Subcontinent.  </a:t>
            </a:r>
          </a:p>
          <a:p>
            <a:endParaRPr lang="en-US" sz="800" dirty="0"/>
          </a:p>
          <a:p>
            <a:r>
              <a:rPr lang="en-US" sz="2400" b="1" dirty="0" smtClean="0"/>
              <a:t>Subcontinent</a:t>
            </a:r>
            <a:r>
              <a:rPr lang="en-US" sz="2400" dirty="0" smtClean="0"/>
              <a:t> ~ a large land mass that juts out from a continent.</a:t>
            </a:r>
            <a:endParaRPr lang="en-US" sz="2400" dirty="0"/>
          </a:p>
        </p:txBody>
      </p:sp>
      <p:pic>
        <p:nvPicPr>
          <p:cNvPr id="6" name="Picture 5" descr="India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943600" y="914400"/>
            <a:ext cx="3036579" cy="2691683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28600" y="2667000"/>
            <a:ext cx="44958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In the middle of India is the Deccan </a:t>
            </a:r>
            <a:r>
              <a:rPr lang="en-US" sz="2400" b="1" dirty="0" smtClean="0"/>
              <a:t>Plateau, </a:t>
            </a:r>
            <a:r>
              <a:rPr lang="en-US" sz="2400" dirty="0" smtClean="0"/>
              <a:t>a raised area of level land, that provided water for farmers.</a:t>
            </a:r>
          </a:p>
        </p:txBody>
      </p:sp>
      <p:pic>
        <p:nvPicPr>
          <p:cNvPr id="11" name="Picture 10" descr="Deccan Plateau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724400" y="2590800"/>
            <a:ext cx="2695575" cy="1725046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2743200" y="4648200"/>
            <a:ext cx="32004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The Indian subcontinent also has </a:t>
            </a:r>
            <a:r>
              <a:rPr lang="en-US" sz="2400" b="1" dirty="0" smtClean="0"/>
              <a:t>monsoons</a:t>
            </a:r>
            <a:r>
              <a:rPr lang="en-US" sz="2400" dirty="0" smtClean="0"/>
              <a:t>.</a:t>
            </a:r>
          </a:p>
          <a:p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5257800" y="6172200"/>
            <a:ext cx="3733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Summer Monsoons </a:t>
            </a:r>
            <a:r>
              <a:rPr lang="en-US" sz="2400" dirty="0" smtClean="0"/>
              <a:t>= RAIN</a:t>
            </a:r>
            <a:r>
              <a:rPr lang="en-US" dirty="0" smtClean="0"/>
              <a:t>!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0" y="6096000"/>
            <a:ext cx="4495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Winter Monsoons </a:t>
            </a:r>
            <a:r>
              <a:rPr lang="en-US" sz="2400" dirty="0" smtClean="0"/>
              <a:t>= Hot and Dry!</a:t>
            </a:r>
            <a:endParaRPr lang="en-US" sz="2400" dirty="0"/>
          </a:p>
        </p:txBody>
      </p:sp>
      <p:pic>
        <p:nvPicPr>
          <p:cNvPr id="15" name="Picture 14" descr="Red Lands of Egypt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28600" y="4267200"/>
            <a:ext cx="2209799" cy="1706637"/>
          </a:xfrm>
          <a:prstGeom prst="rect">
            <a:avLst/>
          </a:prstGeom>
        </p:spPr>
      </p:pic>
      <p:pic>
        <p:nvPicPr>
          <p:cNvPr id="16" name="Picture 15" descr="Monsoons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019800" y="4343400"/>
            <a:ext cx="2755254" cy="1828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  <p:bldP spid="12" grpId="0"/>
      <p:bldP spid="13" grpId="0"/>
      <p:bldP spid="1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dirty="0" smtClean="0"/>
              <a:t>Early Indus Civilization</a:t>
            </a: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2895600" y="1143000"/>
            <a:ext cx="42672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 smtClean="0"/>
              <a:t>Around 2600 B.C., the Indus River Civilization emerged along the Indus River Valley.</a:t>
            </a:r>
            <a:endParaRPr lang="en-US" sz="2200" dirty="0"/>
          </a:p>
        </p:txBody>
      </p:sp>
      <p:sp>
        <p:nvSpPr>
          <p:cNvPr id="4" name="TextBox 3"/>
          <p:cNvSpPr txBox="1"/>
          <p:nvPr/>
        </p:nvSpPr>
        <p:spPr>
          <a:xfrm>
            <a:off x="2895600" y="2286000"/>
            <a:ext cx="43434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 smtClean="0"/>
              <a:t>The Indus River Civilization had two capitals: </a:t>
            </a:r>
            <a:r>
              <a:rPr lang="en-US" sz="2200" b="1" dirty="0" err="1" smtClean="0"/>
              <a:t>Harrapa</a:t>
            </a:r>
            <a:r>
              <a:rPr lang="en-US" sz="2200" dirty="0" smtClean="0"/>
              <a:t> and </a:t>
            </a:r>
            <a:r>
              <a:rPr lang="en-US" sz="2200" b="1" dirty="0" smtClean="0"/>
              <a:t>Mohenjo-Daro.</a:t>
            </a:r>
            <a:endParaRPr lang="en-US" sz="2200" b="1" dirty="0"/>
          </a:p>
        </p:txBody>
      </p:sp>
      <p:pic>
        <p:nvPicPr>
          <p:cNvPr id="6" name="Content Placeholder 4" descr="Indus River Valley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52400" y="1143000"/>
            <a:ext cx="2698871" cy="1752600"/>
          </a:xfrm>
          <a:prstGeom prst="rect">
            <a:avLst/>
          </a:prstGeom>
        </p:spPr>
      </p:pic>
      <p:pic>
        <p:nvPicPr>
          <p:cNvPr id="11" name="Picture 10" descr="Mohenjo Daro Ruins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733800" y="4953000"/>
            <a:ext cx="2514601" cy="1676400"/>
          </a:xfrm>
          <a:prstGeom prst="rect">
            <a:avLst/>
          </a:prstGeom>
        </p:spPr>
      </p:pic>
      <p:pic>
        <p:nvPicPr>
          <p:cNvPr id="9" name="Picture 8" descr="Mohenjo Daro city Grid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257800" y="4419600"/>
            <a:ext cx="2709621" cy="1973674"/>
          </a:xfrm>
          <a:prstGeom prst="rect">
            <a:avLst/>
          </a:prstGeom>
        </p:spPr>
      </p:pic>
      <p:pic>
        <p:nvPicPr>
          <p:cNvPr id="10" name="Picture 9" descr="Mohenjo Daro Drain system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758990" y="3886200"/>
            <a:ext cx="2385010" cy="1790230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228600" y="3429000"/>
            <a:ext cx="64770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 smtClean="0"/>
              <a:t>Archaeologists can not decipher the writing of the Harappan civilization and know very little about these people.  </a:t>
            </a:r>
            <a:endParaRPr lang="en-US" sz="2200" dirty="0"/>
          </a:p>
        </p:txBody>
      </p:sp>
      <p:sp>
        <p:nvSpPr>
          <p:cNvPr id="15" name="TextBox 14"/>
          <p:cNvSpPr txBox="1"/>
          <p:nvPr/>
        </p:nvSpPr>
        <p:spPr>
          <a:xfrm>
            <a:off x="228600" y="4734342"/>
            <a:ext cx="3429000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 smtClean="0"/>
              <a:t>Archaeologists have excavated Harappa and Mohenjo-Daro to find clues about their way of life.  They have used the artifacts to learn about this civilization.   </a:t>
            </a:r>
            <a:endParaRPr lang="en-US" sz="2200" dirty="0"/>
          </a:p>
        </p:txBody>
      </p:sp>
      <p:pic>
        <p:nvPicPr>
          <p:cNvPr id="16" name="Picture 15" descr="0MAP.jpg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239000" y="1143000"/>
            <a:ext cx="1710077" cy="243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14" grpId="0"/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Excavate the Indus Valley</a:t>
            </a:r>
          </a:p>
        </p:txBody>
      </p:sp>
      <p:sp>
        <p:nvSpPr>
          <p:cNvPr id="23555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 typeface="Arial" charset="0"/>
              <a:buNone/>
            </a:pPr>
            <a:r>
              <a:rPr lang="en-US" b="1" dirty="0" smtClean="0"/>
              <a:t>Task: </a:t>
            </a:r>
            <a:r>
              <a:rPr lang="en-US" dirty="0" smtClean="0"/>
              <a:t>You are an archaeologist on a dig in Mohenjo-Daro.  Your boss wants a report on what you have discovered about the Harappan Civilization.</a:t>
            </a:r>
          </a:p>
        </p:txBody>
      </p:sp>
      <p:pic>
        <p:nvPicPr>
          <p:cNvPr id="23557" name="Picture 10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4600" y="3657600"/>
            <a:ext cx="3810000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Excavate the Indus Valley</a:t>
            </a:r>
          </a:p>
        </p:txBody>
      </p:sp>
      <p:sp>
        <p:nvSpPr>
          <p:cNvPr id="2457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b="1" dirty="0" smtClean="0"/>
              <a:t>Step 1: </a:t>
            </a:r>
            <a:r>
              <a:rPr lang="en-US" dirty="0" smtClean="0"/>
              <a:t>Determine what artifact is shown.</a:t>
            </a:r>
          </a:p>
          <a:p>
            <a:pPr eaLnBrk="1" hangingPunct="1"/>
            <a:r>
              <a:rPr lang="en-US" b="1" dirty="0" smtClean="0"/>
              <a:t>Step 2: </a:t>
            </a:r>
            <a:r>
              <a:rPr lang="en-US" dirty="0" smtClean="0"/>
              <a:t>Determine what the artifact tells us about Harappan civilization.</a:t>
            </a:r>
          </a:p>
          <a:p>
            <a:pPr eaLnBrk="1" hangingPunct="1"/>
            <a:r>
              <a:rPr lang="en-US" b="1" dirty="0" smtClean="0"/>
              <a:t>Step 3: </a:t>
            </a:r>
            <a:r>
              <a:rPr lang="en-US" dirty="0" smtClean="0"/>
              <a:t>Explain to your boss what you have learned about the Harappan civilization from the artifact.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45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45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45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45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Find A</a:t>
            </a:r>
          </a:p>
        </p:txBody>
      </p:sp>
      <p:sp>
        <p:nvSpPr>
          <p:cNvPr id="2560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en-US" smtClean="0"/>
          </a:p>
        </p:txBody>
      </p:sp>
      <p:pic>
        <p:nvPicPr>
          <p:cNvPr id="25604" name="Picture 4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00200" y="1771650"/>
            <a:ext cx="5105400" cy="3840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56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Find B</a:t>
            </a:r>
          </a:p>
        </p:txBody>
      </p:sp>
      <p:sp>
        <p:nvSpPr>
          <p:cNvPr id="2662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en-US" smtClean="0"/>
          </a:p>
        </p:txBody>
      </p:sp>
      <p:pic>
        <p:nvPicPr>
          <p:cNvPr id="26628" name="Picture 3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600200"/>
            <a:ext cx="4006850" cy="464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9" name="Picture 5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11600" y="2286000"/>
            <a:ext cx="5232400" cy="292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66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266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Find C</a:t>
            </a:r>
          </a:p>
        </p:txBody>
      </p:sp>
      <p:sp>
        <p:nvSpPr>
          <p:cNvPr id="2765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en-US" smtClean="0"/>
          </a:p>
        </p:txBody>
      </p:sp>
      <p:pic>
        <p:nvPicPr>
          <p:cNvPr id="27652" name="Picture 3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114800"/>
            <a:ext cx="3810000" cy="295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3" name="Picture 5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34100" y="2338388"/>
            <a:ext cx="3009900" cy="4519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4" name="Picture 6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52563" y="1600200"/>
            <a:ext cx="4714875" cy="3136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76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276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276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Find D</a:t>
            </a:r>
          </a:p>
        </p:txBody>
      </p:sp>
      <p:sp>
        <p:nvSpPr>
          <p:cNvPr id="2867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en-US" smtClean="0"/>
          </a:p>
        </p:txBody>
      </p:sp>
      <p:pic>
        <p:nvPicPr>
          <p:cNvPr id="28676" name="Picture 3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19200" y="1600200"/>
            <a:ext cx="6985000" cy="452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86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558</TotalTime>
  <Words>806</Words>
  <Application>Microsoft Macintosh PowerPoint</Application>
  <PresentationFormat>On-screen Show (4:3)</PresentationFormat>
  <Paragraphs>77</Paragraphs>
  <Slides>18</Slides>
  <Notes>0</Notes>
  <HiddenSlides>0</HiddenSlides>
  <MMClips>0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19" baseType="lpstr">
      <vt:lpstr>Office Theme</vt:lpstr>
      <vt:lpstr>Ancient India</vt:lpstr>
      <vt:lpstr>Geography of India</vt:lpstr>
      <vt:lpstr>Early Indus Civilization</vt:lpstr>
      <vt:lpstr>Excavate the Indus Valley</vt:lpstr>
      <vt:lpstr>Excavate the Indus Valley</vt:lpstr>
      <vt:lpstr>Find A</vt:lpstr>
      <vt:lpstr>Find B</vt:lpstr>
      <vt:lpstr>Find C</vt:lpstr>
      <vt:lpstr>Find D</vt:lpstr>
      <vt:lpstr>Walls and streets built on a grid</vt:lpstr>
      <vt:lpstr>Plumbing and Sewers</vt:lpstr>
      <vt:lpstr>Weights and Measures</vt:lpstr>
      <vt:lpstr>Seals – Evidence of trade with Sumer</vt:lpstr>
      <vt:lpstr>The Aryans</vt:lpstr>
      <vt:lpstr>Aryan Government and Society</vt:lpstr>
      <vt:lpstr>Aryan Religion and Literature</vt:lpstr>
      <vt:lpstr>Maurya Empire</vt:lpstr>
      <vt:lpstr>Gupta Empire</vt:lpstr>
    </vt:vector>
  </TitlesOfParts>
  <Company>Lenovo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Ancient India</dc:title>
  <dc:creator>AlyssaMartin</dc:creator>
  <cp:lastModifiedBy>Jessica Taylor</cp:lastModifiedBy>
  <cp:revision>48</cp:revision>
  <dcterms:created xsi:type="dcterms:W3CDTF">2012-08-30T19:20:32Z</dcterms:created>
  <dcterms:modified xsi:type="dcterms:W3CDTF">2012-08-30T19:23:49Z</dcterms:modified>
</cp:coreProperties>
</file>