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75" r:id="rId2"/>
    <p:sldId id="276" r:id="rId3"/>
    <p:sldId id="256" r:id="rId4"/>
    <p:sldId id="257" r:id="rId5"/>
    <p:sldId id="259" r:id="rId6"/>
    <p:sldId id="265" r:id="rId7"/>
    <p:sldId id="266" r:id="rId8"/>
    <p:sldId id="260" r:id="rId9"/>
    <p:sldId id="274" r:id="rId10"/>
    <p:sldId id="261" r:id="rId11"/>
    <p:sldId id="269" r:id="rId12"/>
    <p:sldId id="270" r:id="rId13"/>
    <p:sldId id="271" r:id="rId14"/>
    <p:sldId id="273" r:id="rId15"/>
    <p:sldId id="272" r:id="rId16"/>
    <p:sldId id="268" r:id="rId17"/>
    <p:sldId id="27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 autoAdjust="0"/>
    <p:restoredTop sz="94667" autoAdjust="0"/>
  </p:normalViewPr>
  <p:slideViewPr>
    <p:cSldViewPr>
      <p:cViewPr varScale="1">
        <p:scale>
          <a:sx n="45" d="100"/>
          <a:sy n="45" d="100"/>
        </p:scale>
        <p:origin x="-130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8EDCF-FCE8-483F-A5C3-A419D2B6BC39}" type="datetimeFigureOut">
              <a:rPr lang="en-US" smtClean="0"/>
              <a:pPr/>
              <a:t>9/4/15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0BCF5-3343-4E32-9797-2F43328E2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8EDCF-FCE8-483F-A5C3-A419D2B6BC39}" type="datetimeFigureOut">
              <a:rPr lang="en-US" smtClean="0"/>
              <a:pPr/>
              <a:t>9/4/15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0BCF5-3343-4E32-9797-2F43328E2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8EDCF-FCE8-483F-A5C3-A419D2B6BC39}" type="datetimeFigureOut">
              <a:rPr lang="en-US" smtClean="0"/>
              <a:pPr/>
              <a:t>9/4/15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0BCF5-3343-4E32-9797-2F43328E2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8EDCF-FCE8-483F-A5C3-A419D2B6BC39}" type="datetimeFigureOut">
              <a:rPr lang="en-US" smtClean="0"/>
              <a:pPr/>
              <a:t>9/4/15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0BCF5-3343-4E32-9797-2F43328E2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8EDCF-FCE8-483F-A5C3-A419D2B6BC39}" type="datetimeFigureOut">
              <a:rPr lang="en-US" smtClean="0"/>
              <a:pPr/>
              <a:t>9/4/15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0BCF5-3343-4E32-9797-2F43328E2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8EDCF-FCE8-483F-A5C3-A419D2B6BC39}" type="datetimeFigureOut">
              <a:rPr lang="en-US" smtClean="0"/>
              <a:pPr/>
              <a:t>9/4/15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0BCF5-3343-4E32-9797-2F43328E2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8EDCF-FCE8-483F-A5C3-A419D2B6BC39}" type="datetimeFigureOut">
              <a:rPr lang="en-US" smtClean="0"/>
              <a:pPr/>
              <a:t>9/4/15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0BCF5-3343-4E32-9797-2F43328E2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8EDCF-FCE8-483F-A5C3-A419D2B6BC39}" type="datetimeFigureOut">
              <a:rPr lang="en-US" smtClean="0"/>
              <a:pPr/>
              <a:t>9/4/15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0BCF5-3343-4E32-9797-2F43328E2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8EDCF-FCE8-483F-A5C3-A419D2B6BC39}" type="datetimeFigureOut">
              <a:rPr lang="en-US" smtClean="0"/>
              <a:pPr/>
              <a:t>9/4/15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0BCF5-3343-4E32-9797-2F43328E2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8EDCF-FCE8-483F-A5C3-A419D2B6BC39}" type="datetimeFigureOut">
              <a:rPr lang="en-US" smtClean="0"/>
              <a:pPr/>
              <a:t>9/4/15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0BCF5-3343-4E32-9797-2F43328E2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8EDCF-FCE8-483F-A5C3-A419D2B6BC39}" type="datetimeFigureOut">
              <a:rPr lang="en-US" smtClean="0"/>
              <a:pPr/>
              <a:t>9/4/15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0BCF5-3343-4E32-9797-2F43328E2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8EDCF-FCE8-483F-A5C3-A419D2B6BC39}" type="datetimeFigureOut">
              <a:rPr lang="en-US" smtClean="0"/>
              <a:pPr/>
              <a:t>9/4/15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0BCF5-3343-4E32-9797-2F43328E2A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Relationship Id="rId3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eg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Describe the geography of ancient India</a:t>
            </a:r>
          </a:p>
          <a:p>
            <a:r>
              <a:rPr lang="en-US" dirty="0" smtClean="0"/>
              <a:t>What were the two capitals of the Indus river valley civilization? </a:t>
            </a:r>
          </a:p>
          <a:p>
            <a:r>
              <a:rPr lang="en-US" dirty="0" smtClean="0"/>
              <a:t>Why do historians know so little about this civilization? </a:t>
            </a:r>
          </a:p>
          <a:p>
            <a:r>
              <a:rPr lang="en-US" dirty="0" smtClean="0"/>
              <a:t>Describe each civilization in Ancient India</a:t>
            </a:r>
          </a:p>
          <a:p>
            <a:pPr lvl="1"/>
            <a:r>
              <a:rPr lang="en-US" dirty="0" smtClean="0"/>
              <a:t>Aryans </a:t>
            </a:r>
          </a:p>
          <a:p>
            <a:pPr lvl="1">
              <a:buNone/>
            </a:pPr>
            <a:r>
              <a:rPr lang="en-US" dirty="0" smtClean="0"/>
              <a:t>-  Gupta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Achievements of Shang and Zhou</a:t>
            </a:r>
            <a:endParaRPr lang="en-US" sz="4000" dirty="0"/>
          </a:p>
        </p:txBody>
      </p:sp>
      <p:pic>
        <p:nvPicPr>
          <p:cNvPr id="3" name="Picture 2" descr="Yanshi Pictograp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447800"/>
            <a:ext cx="2308500" cy="1447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43200" y="990600"/>
            <a:ext cx="6248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ancient Chinese developed a complex writing system</a:t>
            </a:r>
            <a:r>
              <a:rPr lang="en-US" dirty="0" smtClean="0"/>
              <a:t> </a:t>
            </a:r>
            <a:r>
              <a:rPr lang="en-US" sz="2200" dirty="0" smtClean="0"/>
              <a:t>that consisted of characters, or written symbols.  </a:t>
            </a:r>
          </a:p>
          <a:p>
            <a:endParaRPr lang="en-US" sz="800" dirty="0" smtClean="0"/>
          </a:p>
          <a:p>
            <a:r>
              <a:rPr lang="en-US" sz="2200" dirty="0" smtClean="0"/>
              <a:t>They wrote gods and ancestors questions on </a:t>
            </a:r>
            <a:r>
              <a:rPr lang="en-US" sz="2200" b="1" dirty="0" smtClean="0"/>
              <a:t>Oracle Bones.  </a:t>
            </a:r>
            <a:endParaRPr lang="en-US" sz="2200" dirty="0" smtClean="0"/>
          </a:p>
          <a:p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810000"/>
            <a:ext cx="7086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They also turned writing into an art form called </a:t>
            </a:r>
            <a:r>
              <a:rPr lang="en-US" sz="2200" b="1" dirty="0" smtClean="0"/>
              <a:t>Calligraphy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267200"/>
            <a:ext cx="716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Ancient Chinese discovered how to make </a:t>
            </a:r>
            <a:r>
              <a:rPr lang="en-US" sz="2200" b="1" dirty="0" smtClean="0"/>
              <a:t>silk</a:t>
            </a:r>
            <a:r>
              <a:rPr lang="en-US" sz="2200" dirty="0" smtClean="0"/>
              <a:t> from silk worms in mulberry trees</a:t>
            </a:r>
            <a:r>
              <a:rPr lang="en-US" dirty="0" smtClean="0"/>
              <a:t>.</a:t>
            </a:r>
          </a:p>
          <a:p>
            <a:endParaRPr lang="en-US" sz="800" dirty="0" smtClean="0"/>
          </a:p>
          <a:p>
            <a:r>
              <a:rPr lang="en-US" sz="2200" dirty="0" smtClean="0"/>
              <a:t>They traded silk, but kept silk making a secret for hundreds of years!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2743200" y="2819400"/>
            <a:ext cx="61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Under the Zhou dynasty, the Chinese wrote the </a:t>
            </a:r>
            <a:r>
              <a:rPr lang="en-US" sz="2200" b="1" dirty="0" smtClean="0"/>
              <a:t>first books</a:t>
            </a:r>
            <a:r>
              <a:rPr lang="en-US" sz="2200" dirty="0" smtClean="0"/>
              <a:t>.  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1828800" y="5943600"/>
            <a:ext cx="7086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ancient Chinese also made advances in astronomy locating planets and solar eclipses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1" name="Picture 10" descr="Chinese Calligraph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2800" y="3886200"/>
            <a:ext cx="1752600" cy="14366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2400" y="9906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Writing and Books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04800" y="32766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Art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52400" y="6027003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Math and Science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  <p:bldP spid="10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Qin Dynasty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219200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221 B.C. the Qin ruler unified all of China and proclaimed himself the </a:t>
            </a:r>
            <a:r>
              <a:rPr lang="en-US" b="1" dirty="0" smtClean="0"/>
              <a:t>Shi Huangdi</a:t>
            </a:r>
            <a:r>
              <a:rPr lang="en-US" dirty="0" smtClean="0"/>
              <a:t>, or “First Emperor.”</a:t>
            </a:r>
            <a:endParaRPr lang="en-US" dirty="0"/>
          </a:p>
        </p:txBody>
      </p:sp>
      <p:pic>
        <p:nvPicPr>
          <p:cNvPr id="1026" name="Picture 2" descr="Shi Huangd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304800"/>
            <a:ext cx="1746015" cy="2209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600" y="1905000"/>
            <a:ext cx="83820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</a:t>
            </a:r>
            <a:r>
              <a:rPr lang="en-US" i="1" dirty="0" smtClean="0"/>
              <a:t>overnment and Legalism</a:t>
            </a:r>
          </a:p>
          <a:p>
            <a:endParaRPr lang="en-US" sz="800" dirty="0" smtClean="0"/>
          </a:p>
          <a:p>
            <a:r>
              <a:rPr lang="en-US" dirty="0" smtClean="0"/>
              <a:t>Shi Huangdi centralized power using Legalism.</a:t>
            </a:r>
          </a:p>
          <a:p>
            <a:endParaRPr lang="en-US" sz="800" dirty="0" smtClean="0"/>
          </a:p>
          <a:p>
            <a:r>
              <a:rPr lang="en-US" b="1" dirty="0" smtClean="0"/>
              <a:t>Legalism</a:t>
            </a:r>
            <a:r>
              <a:rPr lang="en-US" dirty="0" smtClean="0"/>
              <a:t> was founded by </a:t>
            </a:r>
            <a:r>
              <a:rPr lang="en-US" dirty="0" err="1" smtClean="0"/>
              <a:t>Hanfeizi</a:t>
            </a:r>
            <a:r>
              <a:rPr lang="en-US" dirty="0" smtClean="0"/>
              <a:t> and believed that “the nature of </a:t>
            </a:r>
            <a:r>
              <a:rPr lang="en-US" b="1" dirty="0" smtClean="0"/>
              <a:t>man</a:t>
            </a:r>
            <a:r>
              <a:rPr lang="en-US" dirty="0" smtClean="0"/>
              <a:t> was </a:t>
            </a:r>
            <a:r>
              <a:rPr lang="en-US" b="1" dirty="0" smtClean="0"/>
              <a:t>evil</a:t>
            </a:r>
            <a:r>
              <a:rPr lang="en-US" dirty="0" smtClean="0"/>
              <a:t>.”</a:t>
            </a:r>
          </a:p>
          <a:p>
            <a:endParaRPr lang="en-US" sz="800" dirty="0" smtClean="0"/>
          </a:p>
          <a:p>
            <a:r>
              <a:rPr lang="en-US" dirty="0" smtClean="0"/>
              <a:t>The only way to achieve order was to pass </a:t>
            </a:r>
            <a:r>
              <a:rPr lang="en-US" b="1" dirty="0" smtClean="0"/>
              <a:t>strict laws </a:t>
            </a:r>
            <a:r>
              <a:rPr lang="en-US" dirty="0" smtClean="0"/>
              <a:t>and harsh punishments for crimes.</a:t>
            </a:r>
          </a:p>
          <a:p>
            <a:endParaRPr lang="en-US" sz="800" dirty="0" smtClean="0"/>
          </a:p>
          <a:p>
            <a:r>
              <a:rPr lang="en-US" dirty="0" smtClean="0"/>
              <a:t>Shi Huangdi was brutal – torturing, killing and enslaving anyone who did not like him.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0" y="3886200"/>
            <a:ext cx="5410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Shi Huangdi wanted to create unity so he </a:t>
            </a:r>
            <a:r>
              <a:rPr lang="en-US" b="1" dirty="0" smtClean="0"/>
              <a:t>abolished feudalism </a:t>
            </a:r>
            <a:r>
              <a:rPr lang="en-US" dirty="0" smtClean="0"/>
              <a:t>(fighting lords) and began a system of authoritarian rule.</a:t>
            </a:r>
          </a:p>
          <a:p>
            <a:endParaRPr lang="en-US" sz="800" dirty="0" smtClean="0"/>
          </a:p>
          <a:p>
            <a:r>
              <a:rPr lang="en-US" b="1" dirty="0" smtClean="0"/>
              <a:t>Authoritarianism</a:t>
            </a:r>
            <a:r>
              <a:rPr lang="en-US" dirty="0" smtClean="0"/>
              <a:t> ~ all power rests with one person.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5380672"/>
            <a:ext cx="6934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promote unity, Shi Huangdi standardized weights and measures (for trade) by creating the Qin coin.</a:t>
            </a:r>
          </a:p>
          <a:p>
            <a:endParaRPr lang="en-US" dirty="0" smtClean="0"/>
          </a:p>
          <a:p>
            <a:r>
              <a:rPr lang="en-US" dirty="0" smtClean="0"/>
              <a:t>He also created a uniform system of Chinese writing, built roads and canals, and wrote laws.</a:t>
            </a:r>
            <a:endParaRPr lang="en-US" dirty="0"/>
          </a:p>
        </p:txBody>
      </p:sp>
      <p:pic>
        <p:nvPicPr>
          <p:cNvPr id="1028" name="Picture 4" descr="Hall of terra-cotta soldie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962400"/>
            <a:ext cx="1828800" cy="1372729"/>
          </a:xfrm>
          <a:prstGeom prst="rect">
            <a:avLst/>
          </a:prstGeom>
          <a:noFill/>
        </p:spPr>
      </p:pic>
      <p:pic>
        <p:nvPicPr>
          <p:cNvPr id="1030" name="Picture 6" descr="Knife-shaped coin of Zhou dynast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4572000"/>
            <a:ext cx="1675272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Wall of China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0" y="1676400"/>
            <a:ext cx="3733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Qin dynasty’s biggest accomplishment was the Great Wall of China.</a:t>
            </a:r>
          </a:p>
          <a:p>
            <a:endParaRPr lang="en-US" dirty="0" smtClean="0"/>
          </a:p>
          <a:p>
            <a:r>
              <a:rPr lang="en-US" dirty="0" smtClean="0"/>
              <a:t>The Great Wall is 25 feet high and hundreds of miles long – many people died constructing the Great Wall.</a:t>
            </a:r>
          </a:p>
          <a:p>
            <a:endParaRPr lang="en-US" dirty="0" smtClean="0"/>
          </a:p>
          <a:p>
            <a:r>
              <a:rPr lang="en-US" dirty="0" smtClean="0"/>
              <a:t>The Great Wall became an important symbol for the Chinese people, dividing and protecting their world from other people.</a:t>
            </a:r>
            <a:endParaRPr lang="en-US" dirty="0"/>
          </a:p>
        </p:txBody>
      </p:sp>
      <p:pic>
        <p:nvPicPr>
          <p:cNvPr id="22532" name="Picture 4" descr="Badaling section of the Great W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1" y="1447800"/>
            <a:ext cx="2286000" cy="3138407"/>
          </a:xfrm>
          <a:prstGeom prst="rect">
            <a:avLst/>
          </a:prstGeom>
          <a:noFill/>
        </p:spPr>
      </p:pic>
      <p:pic>
        <p:nvPicPr>
          <p:cNvPr id="22534" name="Picture 6" descr="Watchtowers along the Great Wall of Chi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590800"/>
            <a:ext cx="2533366" cy="1676400"/>
          </a:xfrm>
          <a:prstGeom prst="rect">
            <a:avLst/>
          </a:prstGeom>
          <a:noFill/>
        </p:spPr>
      </p:pic>
      <p:pic>
        <p:nvPicPr>
          <p:cNvPr id="22536" name="Picture 8" descr="http://www.mapsofworld.com/china/Great-Wall-Chin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267200"/>
            <a:ext cx="3733800" cy="21659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Han Dynasty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4478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Emperor </a:t>
            </a:r>
            <a:r>
              <a:rPr lang="en-US" dirty="0" err="1" smtClean="0"/>
              <a:t>Gao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established the strong </a:t>
            </a:r>
            <a:r>
              <a:rPr lang="en-US" b="1" dirty="0" smtClean="0"/>
              <a:t>Han Dynasty</a:t>
            </a:r>
            <a:r>
              <a:rPr lang="en-US" dirty="0" smtClean="0"/>
              <a:t> in 202 B.C.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828800"/>
            <a:ext cx="5867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Government and Economy</a:t>
            </a:r>
          </a:p>
          <a:p>
            <a:endParaRPr lang="en-US" sz="800" dirty="0" smtClean="0"/>
          </a:p>
          <a:p>
            <a:r>
              <a:rPr lang="en-US" dirty="0" smtClean="0"/>
              <a:t>The most famous Han Emperor, </a:t>
            </a:r>
            <a:r>
              <a:rPr lang="en-US" b="1" dirty="0" err="1" smtClean="0"/>
              <a:t>Wudi</a:t>
            </a:r>
            <a:r>
              <a:rPr lang="en-US" dirty="0" smtClean="0"/>
              <a:t>, strengthened the Chinese government and economy.  </a:t>
            </a:r>
          </a:p>
          <a:p>
            <a:endParaRPr lang="en-US" sz="800" dirty="0" smtClean="0"/>
          </a:p>
          <a:p>
            <a:r>
              <a:rPr lang="en-US" dirty="0" smtClean="0"/>
              <a:t>Emperor </a:t>
            </a:r>
            <a:r>
              <a:rPr lang="en-US" dirty="0" err="1" smtClean="0"/>
              <a:t>Wudi</a:t>
            </a:r>
            <a:r>
              <a:rPr lang="en-US" dirty="0" smtClean="0"/>
              <a:t> made </a:t>
            </a:r>
            <a:r>
              <a:rPr lang="en-US" b="1" dirty="0" smtClean="0"/>
              <a:t>Confucianism</a:t>
            </a:r>
            <a:r>
              <a:rPr lang="en-US" dirty="0" smtClean="0"/>
              <a:t> the official belief system of the state.</a:t>
            </a:r>
          </a:p>
          <a:p>
            <a:endParaRPr lang="en-US" sz="800" dirty="0" smtClean="0"/>
          </a:p>
          <a:p>
            <a:r>
              <a:rPr lang="en-US" dirty="0" smtClean="0"/>
              <a:t>He created a civil service system, where government officials won their positions based on </a:t>
            </a:r>
            <a:r>
              <a:rPr lang="en-US" b="1" dirty="0" smtClean="0"/>
              <a:t>ability</a:t>
            </a:r>
            <a:r>
              <a:rPr lang="en-US" dirty="0" smtClean="0"/>
              <a:t> not family.</a:t>
            </a:r>
          </a:p>
          <a:p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5029200" y="4495800"/>
            <a:ext cx="3886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Wudi</a:t>
            </a:r>
            <a:r>
              <a:rPr lang="en-US" dirty="0" smtClean="0"/>
              <a:t> greatly expanded the country’s territory by increasing the amount of land under Chinese rule.</a:t>
            </a:r>
          </a:p>
          <a:p>
            <a:endParaRPr lang="en-US" dirty="0" smtClean="0"/>
          </a:p>
          <a:p>
            <a:r>
              <a:rPr lang="en-US" dirty="0" err="1" smtClean="0"/>
              <a:t>Wudi</a:t>
            </a:r>
            <a:r>
              <a:rPr lang="en-US" dirty="0" smtClean="0"/>
              <a:t> also created a trade route, called the </a:t>
            </a:r>
            <a:r>
              <a:rPr lang="en-US" b="1" dirty="0" smtClean="0"/>
              <a:t>Silk Road</a:t>
            </a:r>
            <a:r>
              <a:rPr lang="en-US" dirty="0" smtClean="0"/>
              <a:t>, that linked China to Western lands.</a:t>
            </a:r>
            <a:endParaRPr lang="en-US" dirty="0"/>
          </a:p>
        </p:txBody>
      </p:sp>
      <p:pic>
        <p:nvPicPr>
          <p:cNvPr id="23554" name="Picture 2" descr="Han dynasty of China, 206 BCE-220 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648200"/>
            <a:ext cx="2971800" cy="2047241"/>
          </a:xfrm>
          <a:prstGeom prst="rect">
            <a:avLst/>
          </a:prstGeom>
          <a:noFill/>
        </p:spPr>
      </p:pic>
      <p:pic>
        <p:nvPicPr>
          <p:cNvPr id="23556" name="Picture 4" descr="Silk Road (modern view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495800"/>
            <a:ext cx="1454150" cy="2181225"/>
          </a:xfrm>
          <a:prstGeom prst="rect">
            <a:avLst/>
          </a:prstGeom>
          <a:noFill/>
        </p:spPr>
      </p:pic>
      <p:pic>
        <p:nvPicPr>
          <p:cNvPr id="23558" name="Picture 6" descr="Gao Z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1066800"/>
            <a:ext cx="1524000" cy="2071209"/>
          </a:xfrm>
          <a:prstGeom prst="rect">
            <a:avLst/>
          </a:prstGeom>
          <a:noFill/>
        </p:spPr>
      </p:pic>
      <p:pic>
        <p:nvPicPr>
          <p:cNvPr id="23560" name="Picture 8" descr="Han period bamboo writing tablet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2895600"/>
            <a:ext cx="2294498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 descr="Title: East Meets West: The Silk Road (Visual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"/>
            <a:ext cx="6327442" cy="647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Achievements of the Han Dynasty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447800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Han dynasty was known as one of the </a:t>
            </a:r>
            <a:r>
              <a:rPr lang="en-US" b="1" dirty="0" smtClean="0"/>
              <a:t>Golden Ages </a:t>
            </a:r>
            <a:r>
              <a:rPr lang="en-US" dirty="0" smtClean="0"/>
              <a:t>of Chinese civilization because of its many achievements.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495800" y="2286000"/>
            <a:ext cx="4343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Religion</a:t>
            </a:r>
          </a:p>
          <a:p>
            <a:endParaRPr lang="en-US" dirty="0" smtClean="0"/>
          </a:p>
          <a:p>
            <a:r>
              <a:rPr lang="en-US" dirty="0" smtClean="0"/>
              <a:t>By 400 A.D., Buddhism had spread throughout China.  Buddhist monasteries became important centers of learning and arts.</a:t>
            </a:r>
          </a:p>
        </p:txBody>
      </p:sp>
      <p:pic>
        <p:nvPicPr>
          <p:cNvPr id="24578" name="Picture 2" descr="Siddhartha Gautama after becoming Buddh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133600"/>
            <a:ext cx="1752600" cy="17396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600" y="4648200"/>
            <a:ext cx="51816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Arts and Education</a:t>
            </a:r>
          </a:p>
          <a:p>
            <a:endParaRPr lang="en-US" dirty="0" smtClean="0"/>
          </a:p>
          <a:p>
            <a:r>
              <a:rPr lang="en-US" dirty="0" smtClean="0"/>
              <a:t>Art flourished during the Han Dynasty with Jade and ivory carvings and silk-making.</a:t>
            </a:r>
          </a:p>
          <a:p>
            <a:r>
              <a:rPr lang="en-US" dirty="0" smtClean="0"/>
              <a:t>Both Boys and girls attended school</a:t>
            </a:r>
          </a:p>
          <a:p>
            <a:r>
              <a:rPr lang="en-US" dirty="0" smtClean="0"/>
              <a:t>Acupuncture was practiced </a:t>
            </a:r>
            <a:r>
              <a:rPr lang="en-US" smtClean="0"/>
              <a:t>by doctors. </a:t>
            </a:r>
            <a:endParaRPr lang="en-US" dirty="0"/>
          </a:p>
        </p:txBody>
      </p:sp>
      <p:pic>
        <p:nvPicPr>
          <p:cNvPr id="24580" name="Picture 4" descr="Siddhartha Gauta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2895600"/>
            <a:ext cx="2514600" cy="1670192"/>
          </a:xfrm>
          <a:prstGeom prst="rect">
            <a:avLst/>
          </a:prstGeom>
          <a:noFill/>
        </p:spPr>
      </p:pic>
      <p:pic>
        <p:nvPicPr>
          <p:cNvPr id="24584" name="Picture 8" descr="Silk Road painting of Buddhist monk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4114800"/>
            <a:ext cx="3050214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Ancient China Postcard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371600"/>
            <a:ext cx="8382000" cy="2800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Imagine you have just travelled to China,  you are writing a postcard home describing your travels through China and what you have learned about their ancient cultures and achievements.  Describe the following in your postcard: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ANY Dynasty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Beliefs of the Chinese (Mandate of Heaven, Confucianism), characteristics of their civilization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/>
              <a:t> Great Wall of China (Qin, Han, and Silk Road)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39624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Front of Card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4572000"/>
            <a:ext cx="274320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7" descr="Zhou Dynast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4800600"/>
            <a:ext cx="1704975" cy="16460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0" y="4495800"/>
            <a:ext cx="2743200" cy="20621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Dear Mom,</a:t>
            </a:r>
          </a:p>
          <a:p>
            <a:endParaRPr lang="en-US" sz="2200" dirty="0" smtClean="0"/>
          </a:p>
          <a:p>
            <a:r>
              <a:rPr lang="en-US" sz="2200" dirty="0" smtClean="0"/>
              <a:t>Blah, Blah, Blah…</a:t>
            </a:r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  <a:p>
            <a:pPr lvl="1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267200" y="39624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Back of Card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Choices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PUZZLE!</a:t>
            </a:r>
          </a:p>
          <a:p>
            <a:r>
              <a:rPr lang="en-US" dirty="0" smtClean="0"/>
              <a:t>River Valley Comparison Chart</a:t>
            </a:r>
          </a:p>
          <a:p>
            <a:r>
              <a:rPr lang="en-US" dirty="0" smtClean="0"/>
              <a:t>Study guide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Review/ Announcements</a:t>
            </a:r>
          </a:p>
          <a:p>
            <a:r>
              <a:rPr lang="en-US" dirty="0" smtClean="0"/>
              <a:t>2. Finish China Notes</a:t>
            </a:r>
          </a:p>
          <a:p>
            <a:r>
              <a:rPr lang="en-US" dirty="0" smtClean="0"/>
              <a:t>3. Video Clip </a:t>
            </a:r>
          </a:p>
          <a:p>
            <a:r>
              <a:rPr lang="en-US" dirty="0" smtClean="0"/>
              <a:t>4. REVIEW FOR TEST TOMORROW!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Ancient China</a:t>
            </a:r>
            <a:endParaRPr lang="en-US" dirty="0"/>
          </a:p>
        </p:txBody>
      </p:sp>
      <p:pic>
        <p:nvPicPr>
          <p:cNvPr id="4" name="Picture 3" descr="Yellow River Civiliz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1295400"/>
            <a:ext cx="5181600" cy="51557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“River of Sorrows”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4114800"/>
            <a:ext cx="830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Chinese history begins along the Huang River valley, or Yellow River, where the Shang Dynasty arose. 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971800" y="4800600"/>
            <a:ext cx="60198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Yellow River got is name from the </a:t>
            </a:r>
            <a:r>
              <a:rPr lang="en-US" sz="2200" b="1" dirty="0" smtClean="0"/>
              <a:t>loess</a:t>
            </a:r>
            <a:r>
              <a:rPr lang="en-US" sz="2200" dirty="0" smtClean="0"/>
              <a:t>, or yellow soil.</a:t>
            </a:r>
          </a:p>
          <a:p>
            <a:endParaRPr lang="en-US" sz="800" dirty="0"/>
          </a:p>
          <a:p>
            <a:r>
              <a:rPr lang="en-US" sz="2200" dirty="0" smtClean="0"/>
              <a:t>The Yellow River was called the </a:t>
            </a:r>
            <a:r>
              <a:rPr lang="en-US" sz="2200" b="1" dirty="0" smtClean="0"/>
              <a:t>“River of Sorrow” </a:t>
            </a:r>
            <a:r>
              <a:rPr lang="en-US" sz="2200" dirty="0" smtClean="0"/>
              <a:t>because of the disastrous flooding that happened each year.  </a:t>
            </a:r>
            <a:endParaRPr lang="en-US" sz="2200" dirty="0"/>
          </a:p>
        </p:txBody>
      </p:sp>
      <p:pic>
        <p:nvPicPr>
          <p:cNvPr id="8" name="Picture 7" descr="Yellow Ri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1" y="4961076"/>
            <a:ext cx="2590800" cy="17254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00" y="914400"/>
            <a:ext cx="7391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Ancient China was greatly affected by geography.  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2895600"/>
            <a:ext cx="3048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Himalayan Mountains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0" y="1295400"/>
            <a:ext cx="1600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Gobi Desert</a:t>
            </a:r>
            <a:endParaRPr lang="en-US" sz="2200" dirty="0"/>
          </a:p>
        </p:txBody>
      </p:sp>
      <p:pic>
        <p:nvPicPr>
          <p:cNvPr id="13" name="Picture 12" descr="Himalaya Mountai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1600200"/>
            <a:ext cx="1992923" cy="1295400"/>
          </a:xfrm>
          <a:prstGeom prst="rect">
            <a:avLst/>
          </a:prstGeom>
        </p:spPr>
      </p:pic>
      <p:pic>
        <p:nvPicPr>
          <p:cNvPr id="14" name="Picture 13" descr="Gobi Dese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5600" y="1752600"/>
            <a:ext cx="1905000" cy="1512094"/>
          </a:xfrm>
          <a:prstGeom prst="rect">
            <a:avLst/>
          </a:prstGeom>
        </p:spPr>
      </p:pic>
      <p:pic>
        <p:nvPicPr>
          <p:cNvPr id="15" name="Picture 14" descr="Map of Chin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52800" y="1371600"/>
            <a:ext cx="2483644" cy="2133600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>
            <a:off x="2590800" y="2590800"/>
            <a:ext cx="1219200" cy="152400"/>
          </a:xfrm>
          <a:prstGeom prst="straightConnector1">
            <a:avLst/>
          </a:prstGeom>
          <a:ln w="3492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>
            <a:off x="4267200" y="2286000"/>
            <a:ext cx="2438400" cy="381000"/>
          </a:xfrm>
          <a:prstGeom prst="straightConnector1">
            <a:avLst/>
          </a:prstGeom>
          <a:ln w="3492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52400" y="3581400"/>
            <a:ext cx="853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These barriers caused China to be isolated from other civilizations. 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0" grpId="0"/>
      <p:bldP spid="11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200" dirty="0" smtClean="0"/>
              <a:t>Shang and Zhou Dynasties</a:t>
            </a:r>
            <a:endParaRPr lang="en-US" sz="4200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3276600"/>
            <a:ext cx="541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1122 B.C., the Zhou (JOH) people overthrew the Shang dynasty.  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2667000" y="4343400"/>
            <a:ext cx="6172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Zhou emperors believed in the </a:t>
            </a:r>
            <a:r>
              <a:rPr lang="en-US" sz="2200" b="1" dirty="0" smtClean="0"/>
              <a:t>Mandate of Heaven</a:t>
            </a:r>
            <a:r>
              <a:rPr lang="en-US" sz="2200" dirty="0" smtClean="0"/>
              <a:t>, or the divine right to rule – the idea that god said you should rule.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2590800" y="5486400"/>
            <a:ext cx="6324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Zhou expanded the Mandate of Heaven to explain the </a:t>
            </a:r>
            <a:r>
              <a:rPr lang="en-US" sz="2200" b="1" dirty="0" smtClean="0"/>
              <a:t>dynastic cycle</a:t>
            </a:r>
            <a:r>
              <a:rPr lang="en-US" sz="2200" dirty="0" smtClean="0"/>
              <a:t>, or the rise and fall of dynasties (rulers).</a:t>
            </a:r>
            <a:endParaRPr lang="en-US" sz="2200" dirty="0"/>
          </a:p>
        </p:txBody>
      </p:sp>
      <p:pic>
        <p:nvPicPr>
          <p:cNvPr id="11" name="Picture 10" descr="Zhou Emper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799" y="4191000"/>
            <a:ext cx="2256085" cy="251020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8600" y="1066800"/>
            <a:ext cx="556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first Chinese Dynasty, the </a:t>
            </a:r>
            <a:r>
              <a:rPr lang="en-US" sz="2200" b="1" dirty="0" smtClean="0"/>
              <a:t>Shang Dynasty</a:t>
            </a:r>
            <a:r>
              <a:rPr lang="en-US" sz="2200" dirty="0" smtClean="0"/>
              <a:t>, began around 1766 B.C.</a:t>
            </a:r>
            <a:endParaRPr lang="en-US" sz="2200" dirty="0"/>
          </a:p>
        </p:txBody>
      </p:sp>
      <p:sp>
        <p:nvSpPr>
          <p:cNvPr id="14" name="TextBox 13"/>
          <p:cNvSpPr txBox="1"/>
          <p:nvPr/>
        </p:nvSpPr>
        <p:spPr>
          <a:xfrm>
            <a:off x="152400" y="1981200"/>
            <a:ext cx="5486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Shang Kings built a strong government with </a:t>
            </a:r>
            <a:r>
              <a:rPr lang="en-US" sz="2200" b="1" dirty="0" smtClean="0"/>
              <a:t>clans</a:t>
            </a:r>
            <a:r>
              <a:rPr lang="en-US" sz="2200" dirty="0" smtClean="0"/>
              <a:t>, or groups of families in China, governing the lands.   </a:t>
            </a:r>
            <a:endParaRPr lang="en-US" sz="2200" dirty="0"/>
          </a:p>
        </p:txBody>
      </p:sp>
      <p:pic>
        <p:nvPicPr>
          <p:cNvPr id="15" name="Picture 14" descr="Shang Dynasty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1143000"/>
            <a:ext cx="2920284" cy="28194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743200" y="3886200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Government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3" grpId="0"/>
      <p:bldP spid="14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6" descr="Dynastic Cycle.tiff"/>
          <p:cNvPicPr>
            <a:picLocks noChangeAspect="1"/>
          </p:cNvPicPr>
          <p:nvPr/>
        </p:nvPicPr>
        <p:blipFill>
          <a:blip r:embed="rId2" cstate="print"/>
          <a:srcRect t="-53333" b="-53333"/>
          <a:stretch>
            <a:fillRect/>
          </a:stretch>
        </p:blipFill>
        <p:spPr>
          <a:xfrm>
            <a:off x="762000" y="-1426728"/>
            <a:ext cx="7391400" cy="82847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762000"/>
            <a:ext cx="5562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Zhou established </a:t>
            </a:r>
            <a:r>
              <a:rPr lang="en-US" sz="2200" b="1" dirty="0" smtClean="0"/>
              <a:t>feudalism</a:t>
            </a:r>
            <a:r>
              <a:rPr lang="en-US" sz="2200" dirty="0" smtClean="0"/>
              <a:t> which is a system of government in which lords own lands, but owe military service to their ruler (like Kings and Knights).  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3200400"/>
            <a:ext cx="6553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During the Zhou period, China grew and prospered!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5410200"/>
            <a:ext cx="762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Iron!</a:t>
            </a:r>
            <a:endParaRPr lang="en-US" sz="2200" dirty="0"/>
          </a:p>
        </p:txBody>
      </p:sp>
      <p:pic>
        <p:nvPicPr>
          <p:cNvPr id="6" name="Picture 5" descr="Iron Spearhe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3657600"/>
            <a:ext cx="2698871" cy="1752600"/>
          </a:xfrm>
          <a:prstGeom prst="rect">
            <a:avLst/>
          </a:prstGeom>
        </p:spPr>
      </p:pic>
      <p:pic>
        <p:nvPicPr>
          <p:cNvPr id="7" name="Picture 6" descr="Aksum Co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3800" y="3657600"/>
            <a:ext cx="1600200" cy="17236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52800" y="5334000"/>
            <a:ext cx="2514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Money Economy! </a:t>
            </a:r>
            <a:endParaRPr lang="en-US" sz="2200" dirty="0"/>
          </a:p>
        </p:txBody>
      </p:sp>
      <p:pic>
        <p:nvPicPr>
          <p:cNvPr id="9" name="Picture 8" descr="Irrigation Can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3657600"/>
            <a:ext cx="2590800" cy="1727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43600" y="5410200"/>
            <a:ext cx="266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Roads, Canals, and Irrigation!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3048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Class System and Economy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2362200"/>
            <a:ext cx="563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This feudal system kept the lord rich and the peasants very poor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3" name="Picture 12" descr="Zhou Feudal Lor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4996" y="304800"/>
            <a:ext cx="3530958" cy="2667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28600" y="6088559"/>
            <a:ext cx="876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256 B.C., fighting among the feudal lords brought an end to the Zhou dynasty.  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8" grpId="0"/>
      <p:bldP spid="10" grpId="0"/>
      <p:bldP spid="11" grpId="0"/>
      <p:bldP spid="12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2400" y="1143000"/>
            <a:ext cx="8839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Two major belief systems began under the Zhou: </a:t>
            </a:r>
            <a:r>
              <a:rPr lang="en-US" sz="2200" b="1" dirty="0" smtClean="0"/>
              <a:t>Confucianism </a:t>
            </a:r>
            <a:r>
              <a:rPr lang="en-US" sz="2200" dirty="0" smtClean="0"/>
              <a:t>and</a:t>
            </a:r>
            <a:r>
              <a:rPr lang="en-US" sz="2200" b="1" dirty="0" smtClean="0"/>
              <a:t> Daoism.</a:t>
            </a:r>
            <a:endParaRPr lang="en-US" sz="2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" y="2057400"/>
            <a:ext cx="723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Confucius </a:t>
            </a:r>
            <a:r>
              <a:rPr lang="en-US" sz="2200" dirty="0" smtClean="0"/>
              <a:t>developed his </a:t>
            </a:r>
            <a:r>
              <a:rPr lang="en-US" sz="2200" b="1" dirty="0" smtClean="0"/>
              <a:t>philosophy</a:t>
            </a:r>
            <a:r>
              <a:rPr lang="en-US" sz="2200" dirty="0" smtClean="0"/>
              <a:t> to stress social order and a good government.</a:t>
            </a:r>
          </a:p>
        </p:txBody>
      </p:sp>
      <p:pic>
        <p:nvPicPr>
          <p:cNvPr id="16" name="Picture 15" descr="Confuscio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67600" y="1828800"/>
            <a:ext cx="1504950" cy="233604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819400" y="5410200"/>
            <a:ext cx="6096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Daoism</a:t>
            </a:r>
            <a:r>
              <a:rPr lang="en-US" sz="2200" dirty="0" smtClean="0"/>
              <a:t> taught that you had to live in harmony with nature.</a:t>
            </a:r>
          </a:p>
          <a:p>
            <a:r>
              <a:rPr lang="en-US" sz="2200" dirty="0" smtClean="0"/>
              <a:t>Viewed government as “unnatural” and war as bad.</a:t>
            </a:r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en-US" sz="2200" dirty="0"/>
          </a:p>
        </p:txBody>
      </p:sp>
      <p:sp>
        <p:nvSpPr>
          <p:cNvPr id="19" name="TextBox 18"/>
          <p:cNvSpPr txBox="1"/>
          <p:nvPr/>
        </p:nvSpPr>
        <p:spPr>
          <a:xfrm>
            <a:off x="152400" y="2819400"/>
            <a:ext cx="7391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Confucius believed in </a:t>
            </a:r>
            <a:r>
              <a:rPr lang="en-US" sz="2200" b="1" dirty="0" smtClean="0"/>
              <a:t>filial piety</a:t>
            </a:r>
            <a:r>
              <a:rPr lang="en-US" sz="2200" dirty="0" smtClean="0"/>
              <a:t>, or respect for your parents above all other duties.</a:t>
            </a:r>
            <a:endParaRPr lang="en-US" sz="2200" dirty="0"/>
          </a:p>
        </p:txBody>
      </p:sp>
      <p:pic>
        <p:nvPicPr>
          <p:cNvPr id="21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2743200"/>
            <a:ext cx="1417081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Confucianism and Daoism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52400" y="16002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Confucianism</a:t>
            </a:r>
            <a:endParaRPr lang="en-US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52400" y="3581400"/>
            <a:ext cx="7162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Confucius never wrote down his philosophies, but students collected his work in the </a:t>
            </a:r>
            <a:r>
              <a:rPr lang="en-US" sz="2200" i="1" dirty="0" smtClean="0"/>
              <a:t>Analects.</a:t>
            </a:r>
            <a:endParaRPr lang="en-US" sz="2200" dirty="0"/>
          </a:p>
        </p:txBody>
      </p:sp>
      <p:sp>
        <p:nvSpPr>
          <p:cNvPr id="25" name="TextBox 24"/>
          <p:cNvSpPr txBox="1"/>
          <p:nvPr/>
        </p:nvSpPr>
        <p:spPr>
          <a:xfrm>
            <a:off x="4191000" y="43434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/>
              <a:t>Daoism</a:t>
            </a:r>
            <a:endParaRPr lang="en-US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28600" y="4876800"/>
            <a:ext cx="861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err="1" smtClean="0"/>
              <a:t>Laozi</a:t>
            </a:r>
            <a:r>
              <a:rPr lang="en-US" sz="2200" b="1" dirty="0" smtClean="0"/>
              <a:t> </a:t>
            </a:r>
            <a:r>
              <a:rPr lang="en-US" sz="2200" dirty="0" smtClean="0"/>
              <a:t>lived at the same time as Confucius and founded a philosophy called Daoism.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  <p:bldP spid="19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 descr="Title: Zhou Dynasty (Visual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45225"/>
            <a:ext cx="6553200" cy="6612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9611</TotalTime>
  <Words>1035</Words>
  <Application>Microsoft Macintosh PowerPoint</Application>
  <PresentationFormat>On-screen Show (4:3)</PresentationFormat>
  <Paragraphs>125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Agenda</vt:lpstr>
      <vt:lpstr>Ancient China</vt:lpstr>
      <vt:lpstr>“River of Sorrows”</vt:lpstr>
      <vt:lpstr>Shang and Zhou Dynasties</vt:lpstr>
      <vt:lpstr>Slide 6</vt:lpstr>
      <vt:lpstr>Slide 7</vt:lpstr>
      <vt:lpstr>Confucianism and Daoism</vt:lpstr>
      <vt:lpstr>Slide 9</vt:lpstr>
      <vt:lpstr>Achievements of Shang and Zhou</vt:lpstr>
      <vt:lpstr>Qin Dynasty</vt:lpstr>
      <vt:lpstr>The Great Wall of China</vt:lpstr>
      <vt:lpstr>The Han Dynasty</vt:lpstr>
      <vt:lpstr>Slide 14</vt:lpstr>
      <vt:lpstr>Achievements of the Han Dynasty</vt:lpstr>
      <vt:lpstr>Ancient China Postcard</vt:lpstr>
      <vt:lpstr>Review Choices 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Chinese Civilization</dc:title>
  <dc:creator>AlyssaMartin</dc:creator>
  <cp:lastModifiedBy>Jessica Taylor</cp:lastModifiedBy>
  <cp:revision>67</cp:revision>
  <dcterms:created xsi:type="dcterms:W3CDTF">2015-09-04T14:28:55Z</dcterms:created>
  <dcterms:modified xsi:type="dcterms:W3CDTF">2015-09-08T18:17:03Z</dcterms:modified>
</cp:coreProperties>
</file>