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09C6C-A526-4F8F-B2E9-78950DF8DE95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197D-373B-4A76-85E7-8F47E13F7B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1197D-373B-4A76-85E7-8F47E13F7B9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E8732-7E37-4BF2-B8F0-4E69BBE894A1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46D24-024C-429E-BF67-4CCF36BBEA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243466\Local Settings\Temporary Internet Files\Content.IE5\4WDZXFNC\MP900430936[1].jpg"/>
          <p:cNvPicPr>
            <a:picLocks noChangeAspect="1" noChangeArrowheads="1"/>
          </p:cNvPicPr>
          <p:nvPr/>
        </p:nvPicPr>
        <p:blipFill>
          <a:blip r:embed="rId2" cstate="print"/>
          <a:srcRect l="12119" t="15932" r="13649" b="8962"/>
          <a:stretch>
            <a:fillRect/>
          </a:stretch>
        </p:blipFill>
        <p:spPr bwMode="auto">
          <a:xfrm>
            <a:off x="0" y="228600"/>
            <a:ext cx="3733800" cy="2514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Industry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Unit 7 Review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By: Lea Tomkova and </a:t>
            </a:r>
          </a:p>
          <a:p>
            <a:r>
              <a:rPr lang="en-US" sz="1800" dirty="0" smtClean="0"/>
              <a:t>Maya Shefet</a:t>
            </a:r>
            <a:endParaRPr lang="en-US" sz="1800" dirty="0"/>
          </a:p>
        </p:txBody>
      </p:sp>
      <p:pic>
        <p:nvPicPr>
          <p:cNvPr id="1029" name="Picture 5" descr="http://ut-images.s3.amazonaws.com/wp-content/uploads/2010/12/Air-Pollu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19600"/>
            <a:ext cx="2514600" cy="2174616"/>
          </a:xfrm>
          <a:prstGeom prst="rect">
            <a:avLst/>
          </a:prstGeom>
          <a:noFill/>
        </p:spPr>
      </p:pic>
      <p:pic>
        <p:nvPicPr>
          <p:cNvPr id="1031" name="Picture 7" descr="http://www.pbs.org/wnet/historyofus/web04/images/img_intro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837" t="3604" r="3546" b="2703"/>
          <a:stretch>
            <a:fillRect/>
          </a:stretch>
        </p:blipFill>
        <p:spPr bwMode="auto">
          <a:xfrm>
            <a:off x="304800" y="4495800"/>
            <a:ext cx="2514600" cy="1981200"/>
          </a:xfrm>
          <a:prstGeom prst="rect">
            <a:avLst/>
          </a:prstGeom>
          <a:noFill/>
        </p:spPr>
      </p:pic>
      <p:pic>
        <p:nvPicPr>
          <p:cNvPr id="1033" name="Picture 9" descr="http://3.bp.blogspot.com/-qUZxWH11d6E/TiBaQ-MrCWI/AAAAAAAAEow/5Y5z1cZ49z8/s1600/ndustrial+revelution+polution+factory_tow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57200"/>
            <a:ext cx="2590800" cy="197708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u="sng" dirty="0" smtClean="0"/>
              <a:t>How did Henry Ford influence the Automobile Industry? What is an assembly line? 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created the first U.S. car, the Model-T</a:t>
            </a:r>
          </a:p>
          <a:p>
            <a:r>
              <a:rPr lang="en-US" dirty="0" smtClean="0"/>
              <a:t>An assembly line is production method that breaks down a complex job into a series of smaller tasks</a:t>
            </a:r>
            <a:endParaRPr lang="en-US" dirty="0"/>
          </a:p>
        </p:txBody>
      </p:sp>
      <p:pic>
        <p:nvPicPr>
          <p:cNvPr id="5122" name="Picture 2" descr="http://4.bp.blogspot.com/-lDA1_U-l_6w/Td_bPB8yDxI/AAAAAAAAAJY/t0tU3ebHs7E/s1600/1912-ford-model-t-2-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419600"/>
            <a:ext cx="3171502" cy="2030312"/>
          </a:xfrm>
          <a:prstGeom prst="rect">
            <a:avLst/>
          </a:prstGeom>
          <a:noFill/>
        </p:spPr>
      </p:pic>
      <p:pic>
        <p:nvPicPr>
          <p:cNvPr id="5124" name="Picture 4" descr="http://static.ddmcdn.com/gif/automotive-production-lin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1910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What were conditions like during the industrial revolution?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Dirty</a:t>
            </a:r>
          </a:p>
          <a:p>
            <a:r>
              <a:rPr lang="en-US" dirty="0" smtClean="0"/>
              <a:t>Smelly</a:t>
            </a:r>
          </a:p>
          <a:p>
            <a:r>
              <a:rPr lang="en-US" dirty="0" smtClean="0"/>
              <a:t>Crowded</a:t>
            </a:r>
          </a:p>
          <a:p>
            <a:endParaRPr lang="en-US" dirty="0" smtClean="0"/>
          </a:p>
        </p:txBody>
      </p:sp>
      <p:pic>
        <p:nvPicPr>
          <p:cNvPr id="4098" name="Picture 2" descr="http://chazrotenberg.files.wordpress.com/2012/01/dir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276600"/>
            <a:ext cx="4835109" cy="32575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sz="3100" u="sng" dirty="0" smtClean="0"/>
              <a:t>Discuss the differences between capitalism and communism and how did Adam Smith influence this argument?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4525963"/>
          </a:xfrm>
        </p:spPr>
        <p:txBody>
          <a:bodyPr/>
          <a:lstStyle/>
          <a:p>
            <a:r>
              <a:rPr lang="en-US" u="sng" dirty="0" smtClean="0"/>
              <a:t>Capitalism- </a:t>
            </a:r>
            <a:r>
              <a:rPr lang="en-US" dirty="0" smtClean="0"/>
              <a:t>Free market economy, Laissez-faire policies and individual rights</a:t>
            </a:r>
          </a:p>
          <a:p>
            <a:pPr lvl="1"/>
            <a:r>
              <a:rPr lang="en-US" dirty="0" smtClean="0"/>
              <a:t>Adam Smith: Supported Capitalism </a:t>
            </a:r>
          </a:p>
          <a:p>
            <a:r>
              <a:rPr lang="en-US" u="sng" dirty="0" smtClean="0"/>
              <a:t>Communism</a:t>
            </a:r>
            <a:r>
              <a:rPr lang="en-US" dirty="0" smtClean="0"/>
              <a:t>- More radical form of socialism. All products are owned by the community. </a:t>
            </a:r>
            <a:endParaRPr lang="en-US" u="sng" dirty="0" smtClean="0"/>
          </a:p>
          <a:p>
            <a:endParaRPr lang="en-US" u="sng" dirty="0"/>
          </a:p>
        </p:txBody>
      </p:sp>
      <p:pic>
        <p:nvPicPr>
          <p:cNvPr id="3074" name="Picture 2" descr="http://www.whatiseconomics.org/wp-content/uploads/2011/10/adam-sm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5105400"/>
            <a:ext cx="2394857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Discuss the positive and negative effects of the industrial revolution?</a:t>
            </a:r>
            <a:endParaRPr lang="en-US" u="sng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2438400"/>
            <a:ext cx="594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962400" y="1752600"/>
            <a:ext cx="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19200" y="205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Positive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057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Negative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2590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New inventions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More money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Easier lifestyles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95800" y="25908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Crowded Cities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Dirty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Child labor</a:t>
            </a:r>
          </a:p>
        </p:txBody>
      </p:sp>
      <p:pic>
        <p:nvPicPr>
          <p:cNvPr id="2050" name="Picture 2" descr="http://cdn.dipity.com/uploads/events/26e155205507b745e3dedfeb11c8b472_1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799" y="3962400"/>
            <a:ext cx="3403601" cy="2286001"/>
          </a:xfrm>
          <a:prstGeom prst="rect">
            <a:avLst/>
          </a:prstGeom>
          <a:noFill/>
        </p:spPr>
      </p:pic>
      <p:pic>
        <p:nvPicPr>
          <p:cNvPr id="2052" name="Picture 4" descr="http://liz-green.com/wp-content/uploads/2010/08/money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86200"/>
            <a:ext cx="1828800" cy="24566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Age of Industry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 numCol="2">
            <a:normAutofit/>
          </a:bodyPr>
          <a:lstStyle/>
          <a:p>
            <a:r>
              <a:rPr lang="en-US" sz="2400" dirty="0" smtClean="0"/>
              <a:t>The age of Industry was a time of new inventions and creations.</a:t>
            </a:r>
          </a:p>
          <a:p>
            <a:r>
              <a:rPr lang="en-US" sz="2400" dirty="0" smtClean="0"/>
              <a:t> The inventions made the time period flourish! </a:t>
            </a:r>
          </a:p>
          <a:p>
            <a:r>
              <a:rPr lang="en-US" sz="2400" dirty="0" smtClean="0"/>
              <a:t>Children were put into factories under harsh conditions</a:t>
            </a:r>
          </a:p>
          <a:p>
            <a:r>
              <a:rPr lang="en-US" sz="2400" dirty="0" smtClean="0"/>
              <a:t>It was good because of new inventions but on the other hand bad because of pollution and overcrowding. </a:t>
            </a:r>
          </a:p>
          <a:p>
            <a:r>
              <a:rPr lang="en-US" sz="2400" dirty="0" smtClean="0"/>
              <a:t>Some known inventors were: Thomas Edison, James Watt and the Wright brothers</a:t>
            </a:r>
          </a:p>
          <a:p>
            <a:endParaRPr lang="en-US" sz="2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uni.edu/schneidj/webquests/adayinthelife/childrenwork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038600"/>
            <a:ext cx="3276600" cy="242468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80772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/>
              <a:t>Important terms and people</a:t>
            </a:r>
            <a:endParaRPr lang="en-US" sz="115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Industrial Revolution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en-US" sz="3600" dirty="0" smtClean="0"/>
              <a:t>Process by which a society becomes technologically advanced especially in production.</a:t>
            </a:r>
            <a:endParaRPr lang="en-US" dirty="0"/>
          </a:p>
        </p:txBody>
      </p:sp>
      <p:pic>
        <p:nvPicPr>
          <p:cNvPr id="14338" name="Picture 2" descr="http://smallbiztechnology.com/wp-content/uploads/2011/04/old-technology-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876800"/>
            <a:ext cx="2670040" cy="1771651"/>
          </a:xfrm>
          <a:prstGeom prst="rect">
            <a:avLst/>
          </a:prstGeom>
          <a:noFill/>
        </p:spPr>
      </p:pic>
      <p:sp>
        <p:nvSpPr>
          <p:cNvPr id="14340" name="AutoShape 4" descr="data:image/jpeg;base64,/9j/4AAQSkZJRgABAQAAAQABAAD/2wCEAAkGBhQSERUUEhQVFRUUFxYUFBgYFBgUGBgUFBUYFxQXFhcXHiYeFxojGRUUHy8gIycpLCwsFx4xNTAqNSYrLCkBCQoKDgwOGg8PGikcHCQpKSwpLCksKSwpKSwsKSwsKSwsKSkpKSwsLCwpLCwpLCksKSkpKSksLCksLCwsKSwpLP/AABEIAMEBBgMBIgACEQEDEQH/xAAcAAACAgMBAQAAAAAAAAAAAAAABgQFAQMHAgj/xABKEAABAwEEBgUIBwQJBAMAAAABAAIRAwQSITEFBhNBUWEicYGR0QcyUlOSobHBFBUWI2Ki8EJUcoIkM0ODlKOywuEXNJPxY4TT/8QAGAEBAQEBAQAAAAAAAAAAAAAAAAECAwT/xAAnEQEBAAMAAgIBAwQDAAAAAAAAAQIREgMhMVFBBBMyIkKRsWFxgf/aAAwDAQACEQMRAD8A7ihCEAhCEAhCEHmpVDRLiAOJMDvK9SlPykaVNnsrX3HOG1ZN1waREkZ5yQMlps2tbLfWNGg5zH0HXqsXXGLxpkNIkBwfjvGCuk2ckLkFfWu0hzorvwJGfA9Sb9SqtS1UHPqV6t4PLcHACAAeHNRTeSsB4ykT1pe1js76NmqVGV615oES5pGLgMRd5rmrre+ZnHOYGaDtqFx+hrTaWCG1ngdc/Fbxrja/XHub4IOsoXJxrna/Wn2W+C9DXS1+tPst8EHVkLkTvKHWBINpaCMCDcw9yx/1JrfvLP8AL8EHXkLkX/Uit+8s/wAvwWf+o9b95Z/l+CDriFyilr9aXebWa6M4DD8Avf23tfrPyN8EHVFhzwBJMDicFyz7bWr1v5W+CgWrTdWp/WOv/wAWPuOCDpVt1xslLB1dhPotO0dPCGSt+idNfSJLaVZjREOqMuB0+iCb0dY3rlth01UokmldaTvuNJ7yJCnfba1+t/K3wV9J7dWQuUfbS1et/KPBY+2dr9afZaorrCFxrSmvlrptD5NS4Q4jKAHNJJu7t2PFNWgW1q9rL6oqsBArNN24LrmNutaXedBOIjrRNntC8UmECCS7mYn3ABe0UIQhAIVTrTajTsz3gE3YJjO6D0iOOEpN8nWttR9WrStD+gA51K9dF1jXDM55OzPBXSbdIUStbCSWUwHPGZ/ZZ/ERv/CMeoYrXefWyvU6fHzajxy3028/O/hzUujQaxoa0AAZAKKqSy0UXX5dXaTFRguggfsuptMARkWyZBmSRjG0nrSaZPQLYBMPZUaThhiGlsTOM8Mkt65eUyrZLU+jTbTLad2bzXEkloccnCMwEnO1yq25wfXptBzpdAC7TqAHomJOWZJzKtZY1n1gq1xaKZqvcKYszwC4wHPrdItGQ6MDvWnR+qjqtO02mi57X1qNQhskG86oKl4ECY6Ib/MMVsrCQ7iRB5xlPHFe9H651rG8ULPSDjSotYXvJ6TjcLnNHuz3pCxW1NI02YPe0GN57E9eTrXixUaFRtW00mE1CQHOiQWtxHbKUNIeUmsXxVs9nJIDiXUGPM4jMzw3rR9vneoso6rLT8FdHTpetmvtgqWSqxlrouc66AA8Sem0n3ArndPSlJ3m1GH+YKM7Xt3qLN/hqaodYdcq1RzbrKbQ0EQyk1gkxmGjFOTo0v0hTaJL2gcbwXmlpWk4i7UYZMDpDPgk3RetVVtQFzWluMh1MOBHUmSnro2INCzH/wCs0/FNHS32w4jvCyKo4jvVT9tGRjZ7H/hGrA1yp/u1j/wbE5OjJo3WmtZ6ZpsoUXtvueHOeQek69iAIzjuXjSGtlpqgg0KIBDQQ2rHmkkZt5pdGt9P91sf+Eb4rI1vp/utj/wrfFXVTcMNr1stFSlszZqIENEtqY9DLML1S16qtmLNZ5Jk/eg4wARB3G6MEtnW6kCT9FsnbZhHuKV7TrbVc9xuMEuJgUxAkzhhkg6LatLOtDxUcxtO7TbThrg4G6TjhyI968SlLRWtINMCrRs7iC6C6iSYOO5wGatGa2URH9EsZ/uHf/oppdroFBVANY6EybPQPLZuaBnldfO+OwIpax0ARNnonlDhPXB5JydL6FmFWjW+y77DZ+x1Uf7ln7X2T9xo9laqE5OlhCwVX/a6x/uDeyvU8Fka2WLfYe60vH+1NHSVV0xXoT9HuTUa6m++0OFx0bjzhN/lStZbQsta85oBh8OLTFZrccM4ISXY9brC12Fjf0gWn+kPeI4lt0ZcVY646fdbqIo7IMAaQDeyIEMnEkppm12DQx/o9GDe+7ZjnMNGKmpF1F1ppNotoVHgPaXloJAlgaahIkzAh/ctejvK5Sq1GjZFrHuDWuL5MOMAlt3DMYSppvZ+QhCioOnLA6vZ6tJpAdUY5gJmBeETh1pe1U8nNKxv2rnmrUiBLQGtxmQMTOGcpvQgEIQg+d/KHXH1jaQfWEdkNHwTppq2VPoFEP8Ao9y/J2b7zrzjUeAB+y0B0RjlzSV5TaQbpC0gjFzxH8zGkR3pztWirNSsFn2Id03ueCXk9Fhc0Eg74uhavwzPksOfIJAd1xHxUDRdnrmoalcEvcwA+bmHEAYfha1XVYZDifcMT8Peswsbape0no6o+reFMkXWjduLp381pdol8D7o88R4polYlWZ6Z52VXaIqYRTPePFe6OiXT0qZjsTMott0gykJeQFe6cxU/VQ9UfcoVStQa4tN28MxIJHcsaR1kc7BmA4pXFAkk3jiScjxVmRwaxUocAvQ2JyCXaVkG++eyFtZUfTHRLx2DdPH+I96vUX9rL6MNOxtd5tNzgODSfgtUUhmIU/UCraKtQl1aoylRGAvBodUfMNgReJAcewJx0t5IL7GbKredfaXOqC6403Ol/mjMDJuC1LtzynN1ShY9XXVmX6VCo9mPSa0kYZ471YalaDs9e1BtRrS1oJIeHXXGMAbuMb+wDemPW3U3Z2KnSovLaoe7YtDjTvPDHPLGwc3Bh7YXLbPbbQ3pMqVWniKrgc5IPaPcpcpPlvx+PPyfwlq70xYaFG0VaUD7uo9mfouIHuUAmj+iqW0iq57n1bz3OxLi6Z6zvWXUBE3HdhU7x+27+n8k+cb/hc2KnSrEinBIzEwe4qb9QH0PzDxS1o19ypLbwMHPrCaLJp7c/vUuf0xx9vH1D+D8w8Vg6BPofmCvaNcOEtMr0p3TmFo6v1PRHtBZbq/U3tHtBMiyCp3TmKBmr5DgbkgEEw4A4bh15dqsGPgC/0ScwfHerG8vL6YeIIzH67VLlaTFY6r2OnUbaXCk6pVFE06bmwQwVmva7MiCRvx3pBdSDKrwAWhrzdbMloB6InfGU8k6as6CvULa9znN2DGkQBjAe4nHcGie1I1KxRXqUi4uIqube9LpQCOROXWt4pX1FSdIB4gHvWF6Y2ABwwQstsoQhAIQhAma1eS+hbqxrPqVGOIaHXbpBuiARIwMAdyoNaWNZVbRp+ZQY2k3sEknnJXUXOgSdy4tb7Q6rUe/wBNzndhMhSrEZx6XUPjj8gsyo7KJl38UdzQF62RRmt0oXiEXlBF0s+qGfctDncyBHVOCSbZoS31SS5gx/Gw/NPywUVz6nq3bAcac/3jPFS6OiLWD/UNHXUb8inWEQs2S/Lv4/1Hk8f8br/yE1+j7bOFFnttx969WbRdpNQbalNPGdm9gdlhF4kZpvuouKTHH6dL+t89/uqtYKjXWZlGkWUqdZtSoXvY5ziTDnm7HmtEAda368VbRVt1SpZy+pRNOmGEVnUoe2mAejeGF4EnDGVMuIDF0281zyyu7fbQ60VxougzzrTTtTqkOeSWMjB7Xl2YOQk55Kt1ipVqgcaNGkHvdec5ocwknFzodVLBJzF3eVclqLib+4Y55Y3eNs/6JDdC24gk3QRkCWY92CGaOt4/s297fk5Oxai4s8z6dp+q80/vv+SO7RNsdnRaOd9vio/2fts4MI6qjfmV0G4s3Ukk+Ixn5s/J/K7JNgsukKTpuXh/EwT3FOVhqvLAajbruEg/DBbLqzcVcnuUStdxFxBtBRSfiR2j5/rmtVxedn0gev8AXuQPeojWVG2ig8f1rMebCCxw7nDvUax+SAC2fSKte+BUFS7cgm4RcaTPBrZPWqXVnSRo2qk6cLwa7+F/RPxnsXYlZSwIQhUCEIQCEIQV2sVp2dlrO4McB1uF0e8rkDq66Z5QLRdsbh6bmN997/auU3lKsaxaMXfxFZ26jh0F0h3nHEMcR3gI2w/F7DvBREjbrG3WkOnIPP8AI4/JZE+i/wD8b/BBt2y8GusXD6D/APxv8FpqvumC1466bx8Qg3isve2UQVx+L2HeC9bcfi9h3ggk7ZZ2yjCsPxew7wWdsODvYd4IJG2Rt1HFYfi9l3gjbDn7LvBUSNujbKNthz9l3gs7cc/Zd4IJG2Rt1G245+y7wRtxz9k+CCTt1nbqGbQOfsnwR9Jbx9x8EEvbrO2UanVDspPU1x+AWwz6LvYd4KDbt1nbLSOp3sO8Fh9QDOR1gj5IN22WH1slG+ls9L4rJrtJAnGcsUEgVF3axV79Nj/Sa13tAH5rg8LtWqta9Y6B/wDjaPZF35JFq1QhC0gQhCAQhCBK8p1eKVJvF7ney2P9y5wU8eVCr95RbwY4+04D/akYrNajXQPnfxFM2jNUXHpWhwpgQdmXAPcM8pFycsceSQ6VpO1q4kFrxdhxEdFpnA8ZW91vcc31D/eP8U3Esv4dB0ZpC1v+kmq0U6dKm36OKZJaXEGQ5jXA02tIiTE8VR0tP6WLo+jUgMYi1MOWWG0W7RWq7KtJj/pxaXtkt6Rg7xN/GMjzUtupdIYi3uM8J7P7Rb6Y/bt/H+0i3az1aUtddNRzWzD3EMcWi8GwYPSLsd8ApXtdrdUdee4uPEmcBkFdM1Ls7he+lkzMmBuMEk7TGMcpyXr7EWSf+9BnIAY4Z/t8x3rNu25jZPilsFepWdYtGUaFQMo1RWBaCTJBaScjDuEHtVTI/Rd4qLZZ8rZrsUzW+vRuVQGUr0OiKbGhoDjdLXh15xiCBHXwKHI/Rd4rEj9F3irKlmzhoUjZuAFAuvf2wbEBu4nLE+5a7baWstMtbSLRhAYCwiIJjI5zPUlQEfpzvFYw5+07xTaaN1cMq120wKdJgJvOacCJLnOlxM4ea2eARrAyiSH0C0NHRIbO4S12OMxgTxE70onrPtOPzWT+uk7xV2aN9v0dfN9jqDWhvmh7Wnoj0d5MdsqlKqwR+i7xQY/Rd4qLIsQvUKqgfonxQY/Rd4oq9sVvfSdepvLTkYMTjkeKaG601bRTfcAFVjSWNFV7A9xBiTOGIAw9Jc5gfonxWWPjEEg8QSPmkumbjs/aHtdveWU7cx1OnekOo2wl5OeLtqcB0jBziF7o6U0nUcadrs9AWczLhV2jzgQwQHuiTBmMOISCbW8/tv8Abd4rLrU45ud7bvFXqM3GnXTOp9SiC5hFRgEkywOHGWhxkcwlyocQqwVz6Tvad4r1ZT95gTg3KZzPPqWW4sl17UKresNLlfb3Pd4rkAC6r5Nqk2Mj0ajh3hp+aQprQhC0gQhCAQhCDmXlHfNqA9Gm0d5cfmlI00z69um2v5NYPyA/NLrio0VB/wB1WbMAubJgmBdxMDPJSbRZLoLtrTdAkAEycQMjlnPYVRaSthZa60GJIHuWk29zpa4mOyCppwz736ONh1oe1jaYp03ANLQSMcTM9fNTW6Sr3doG0rsxm3OZiM+XUkllsLSCNymnWups9ne6IN4NwieOWJxVazzynwZG62VOkwU6QmRg3LjHDitle32htNj3Mp3Xl1w4SYgGBmB8UjUNJOa69MnGZOc5qfaNanuYGB0hs3QcQ2cJGGeA7k9pllkstI6XNUhzg0Fou9FsTjmeJWq1NNMtDo6bWvEODui/ESQcDyOIVFZ7fdzxwjHHHcttv086r5xLjAbJJJAacgTuz700ZZZ79Lez9N7WNgueQBJAEnKScAsV+g9zXYOa4tO8SDBxVTYNLbOHDzmm8DMRlF0jGV5t2mDVeXcTJO8k8Z7U0nWfWtel3ZqRqEtpgvcMSGicPmtLq0Eg5jAqtsmnX0cWEtdiLwMGCcpGMZdyi1LcXGcur3kq6Jln17now2Wk6oHlgkU2335ebMYA58cNwK0i0hVVDS10RkSLp5jfMcVpNqJJOXgmjHLO33F815LHPAJa0gOMb3THw+HELX9KETKh09YntpuphxDH4vYJDXERmBgch3BQPphmecxu6k1Uxyz97hhqgtpsqEENqXrpj0TB/XJaXWkDeoFXT7nMFOSWtxa0k3QTvDTgDie8qG21xG+OPNTSzLPV3F/Xll28CLzWuHU4SO3FeHWgKstWnH1QASTGAJJMDCYnLIdy10bfdMnKOvJNJ1nzftdVnXXlpIkGMDIPMEZheHVuHYq+rpUv7d+M95Wo2hRrG53G7+V5UZDZDw44dG44HGZxi7hA371jQ9W9XePwN/1KlpWwkmSRGXyUnVa1h9qdBwuR3FDxzKfyOApLpHkxd9zVHCoD3tHgufhPfkyfhXHOme8OHySOp4QhC0gQhCAQhCDk+vJ/ptT+X/QEvkpi18bFtf1MP5AlwrNbjm+mmPdbKjaYLnTkG3jgJOAWuwBz3MacJJEx3r1bXvNtqbLzi8gZRnvnBQrOKhqNa2b96AMsScVr8OVPg1YofR7+36foRjmR8McoxzlLLLETUIGIgxEdIAxgotm089jg4NBLSDB6TSQd4jEKKNIkEEDLDPippykz1fZ10vqzZmUr1K0l5glwNMtjCYJdmcQMN4PKV7R+jr74d0RLQTwBOLuYGKgVNKOcIjPmtdHSbmkkDMcTu/8AaaprPV9mfT2g6FK9sarqgEQ4hoBJOUTMqo0fYr56UgTjG4TiVCq6Uc4YjDPMrzZ9IPbMDPnxMq6q/wBXN+zDp/RFCmT9He97A2bz2hhvXiIu+yf5lo0Ho6m9zNuXimYDnMglo4xvjOFUVdJVHNgjDP8ARXmlpV4aG7hgMU1WdZ6+VhpGyAeZegnAOIJid8disNE6KpGduXgXSWlovdIY3YkROIBORicJS9Xtr3Ylp9/WvdLSzgIj3lXVNZc/KVbLJdcI3n5H/lXVi0RRNJxe8h4vQ2Cb3QBpwRgJdIMkQIiUrVrY5xkj4/retzNLviIy5lNUuOep7SKtlipA+IwxCsxotmzJN7aBwF3ddumXTlIcAI5peqWp16SPitg0m87uWZSymWOVk1Uplm6ZG6QJkcFe2nQ1m2DXMqPNY3bzSMBIdexiBBDYMm9O6EputzrxJABJnh3DgtrtLPO4YjcFLKuUy/FS7JZpMHi6MQJglXOmNH2cAbA1MGdNz7oF6B5sHKZ7kq07Y5hygiDv3rfX0i94ugcsMc+pNUymVvqrfRNkaXNFSbvRvQRN3eQJxPJSdIaNaACw5gEzIgkkXcd+WWGKXKdve05Qcc5GS3P0hVeMASOV4qaLMut79JtmsLnvDXQ0ExeJnDjh1pgsWq/0N202rKgBLSGmTBLheG6JZ+YJNo6Qcx4J3dmatqWsRvNEZkbhxSwyue/6T42onfyZVPvaw4sae5x8UgWd8hOvk1qxaXD0qTvc5p8VI9P4dMQhC0yEIQgEIQg5Z5Qf+8d/Cz4JXqPwTX5RG/0vrYz5pTreaepZrcI1hrsN8/tF7pgYxOC82m1BpDmg3my5pIyhpKqrNY3Varrrg0AnEkgb/jCsToN2+r75+avp4spjM92rbVm3UaQBdTbVBb5ruiLxEOJIEkxMcDB3Kh0+5l8XQBxwjh3/APKjPovpG7ewzEEwpdi1dtFoN5jHvMTgCTHUNya/K44yXrZi0JbqNNrg6nTqB7Lovx0Cf2hgccRjySxpQs2wiAMJgQM8cByWt9mqUzdJIO4T8FIZq5Wc0vuEjec8cMzuwKujHGY+9mayaRo0qD6RZSeXXrry0S2WgADCRBBIgjE4zklG2ObtcMpbO6eJ5Ly6lUabsukYRJUv7LWg0jVNM3CYvbp4XspU1oxxmN3aYW6VDKDqLdnBcSX7MF8ENAa1x81ognD0iqKzUWvtjWEtaCYvEiL12QScgq+nZHk3QXTlElT36o1xT2hb0TBvYxiXAY5ZseP5SrqRJhjj80y2nSdN9BtJraQNOC6oAA4xeBGfSmQSccQIhKejLpquyHnFuE79yjssjyboJnKJPvVhadTrTSpsqOpua1w6DsRO/A78FdSLzjNza80ppNlRgbs6bIGJaILxcY2HSYzYXYb3lLuharZM4GAZ7clHFmqP6IJM7pPvUy1arWikA57HNkCMxPRBEcei5pw3FTUicYyWW/K005bqdRmDWsDWXQ0AmTec685ziSTLo6gAoOrNqYx4e4NdceDdcJa4CDddyMFV9HR76jg1skmMJwk9ak2zVuvQxe0skuG8YsMPHY7ApqT0cYyc7WOslqZUDnhrGk3Ya0Q0EQDdnEDlj1laNV7Q1kPIa4gulpEggiIO8Z4Ksp2J7znIHEmF7tOh6lEkGMDBLHhw7xmmp8HOMnO07WBzCw3ZGIgYmOOJxO9bdXLSGBjpxaZI3EbwSMRIJHaqqzaLqVT0cd2Jwx616tOiKlEkbgYN0yE1Pg4x1ztL1hqgtbiXOBgE7hwVrq7psUGEienTLCBhnhMxx3Kj0doGraHANAxMAudAnmTkOZWm2aOqUs8BjkZBPYn/AAvOOudtunq7XlsTImSeGEfNVzKnSaeBb8VOo6LvDExPavf1QW4tc04EdJsZ9qm4uPkwx/p26NZgC0dQTTqA6Lazm14/LPyShomrNJk5gQesYFNWo7ot1LnfHfTco9X4dZQhC0yEIQgEIQg5p5SGRamnjTb/AKnJJt5Nx0cD8E9+U0RWpk76cdzj4pItQlp6lmtz4c00XpJtN1QOaHBxnHcQT4q1s1ubUIDKQJJgdI54n5FUL6V15EbyOO9XGq7ZtNMZS9sdYPgt6282Xjxt3VjV1dqvN4sjDLhyCsbJpCtZg4BjmlwFNxuAhwOECQc8Mo4LpjLOOC91LA1wAc0EAhw62kFp7CAtcRLjLJHJnaLq1TeuFoBwBBBwzJle/rKtTY6kKdRramJZBhxbBniYgRwk8TPStJOc0gNAxBPmzjKr33yQ4tBLZunZ5XhB9yzdT0ftyxzw6KqH7xzI/ag7hGR7FufpGqabaQpvLQLzWlkm6XXjdMXg28ZgGJPNPlZtRzS0gQ4EGGRgRB3LFGk9t2B5rQwG4JuiMMuQUvNW+LZFZoCqOldxxMdmXyQ6raC0UtlVLWm8GdKAX4F0ThN3PkugCrW/TB4IDqkl28gAm4MhMDLme9NwvilITdXqrZdcvEAyBv6lmtbbVVa2kWVHNp3Q1pBhnRhs/wAvHcn0Va3H8jfBeQagJIwLovG43GBA3cEtxL4tkGrq/VYLwYXEZjEz1Ad6xUt1rrgU3MqODTADg4hhutH8vRDMOQXQtpW4n2W+C8N2gJgxeMnotxMAScOAA7EtlL4pSDV0JWpw5tMuIIwEkzmHCOr3r3WtdrthG0FR8Xmhzy513GHgEnOWx1p82tb0j7LfBeKYqtENMDEwGtzJJO7eST2pbC+Ld2Qq+h6tPEUy4HAjMjmtF+pVLQWH7wYE/tBoGA7AujE1TmT7LfBRnaPJLMP6r+rgNF2WluQGUGE3C+KW7I1bR76QkUiWwSfwwMTI5fBbqFiqVcTSIa7pE5TOIj4p6LKhBBxBEEXW4g5jJer1QDAnDk3d2JuF8U3siVLI+zm/szdBDg6Ju9c4Z8eK2UdG1KrjepOAzJdMuJ5nrkrqdWxhwIc0EHMESO5FShyW+Ztnib24tbbW2jVNMtBxyImDGQUZ2nqbf7Ns9RXnWYza6xEYPdHXeJlVNVsnpR3FZ1F/bxvs96rWg1KV44S4nqnGE76ln+m0et3+hyS9UqJbZ2g559+I9ydtTGzbaPW49zHLH5eifDraEIWkCEIQCEIQIflMoyaR5OHvHikN7ZXSPKNT+7pHm4d4B+S56YUrULdq1Up1HSZB4tMT1r1YNWWUajKjb15jg4S4RIMiRGSYZCxIT2aiUNYbR+AfyhYOsNp9JvsN8FHwRgm6ajdb9NuFGm6qZcX1GSIGAuuGA5FV32hHPvUu6EXByUvs0ifaAcCj6/HAqXdHJEDkoaQ/r4eiVn6+HolS7o5LFwckNIv16PRKPrweiVJNPmFkM5hDSL9d/gcs/XX4HdylXeaG0wN6GkX65PoO7j4I+tz6t3cfBTCOaMOKGkT62d6t3cfBY+tH+rd3HwUwkcUAhDSGdJv9Ue4r1S0i8ubNMgSJMHASJPcpRcEXghoOt9eT98+JMY7pwQdIV/XP71i8Fi+OCvs1FRU0BTcSXMaSTJJGZOcoZq7SBkU2T1eKt9oOHvRtuQU9q1UaF0QE0+T+hNsB9Fjz3iPmlvbHkOxOnk3pfeVHcGR7Th4KxLT+hCFpkIQhAIQhBRa52E1bK6BJYQ8dQwd7iT2LlTgu4kJR0zqC17i6iQ2cYOXYhtzohYTLX1CtQya1w5OCiP1OtY/sT2EFNLuKRYVu7VS1eof3BefsxafUVO5NU3FWhWn2atPqKncj7N2n1FT2U1TcVaIVp9nLT6mp7Kx9nLT6ip3Kaq7isQrI6u2n1FTuWPs5afUVO5NU3FchWP2etPqKncs/Z+0eoqdyc03FchWP1BaPUP7lkavWj1L+5OabiuQrL7OWn1L1n7M2n1L05qdRVoVsNVrV6l367F6GqVq9S79dic06inRCuxqfavUnvXsal2r1X5k5p1FDCEwDUa1egPaXsag2r0We1/ynJ1C3CITQ3yeWn8A7f+VJoeTet+1UYPerydFBrV0rUDRjqdFz3iNoRdnO62ce0k9y9aJ1Fp0iHPdfI5Jna2BATWk2yhCEAhCEAhCEAhCEAsIQgAsoQgEIQgEIQgEIQgEIQgEIQgEIQgEIQgwhZQgEIQgEIQgEIQgEIQg//9k="/>
          <p:cNvSpPr>
            <a:spLocks noChangeAspect="1" noChangeArrowheads="1"/>
          </p:cNvSpPr>
          <p:nvPr/>
        </p:nvSpPr>
        <p:spPr bwMode="auto">
          <a:xfrm>
            <a:off x="0" y="-887413"/>
            <a:ext cx="2495550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AutoShape 6" descr="data:image/jpeg;base64,/9j/4AAQSkZJRgABAQAAAQABAAD/2wCEAAkGBhQSERUUEhQVFRUUFxYUFBgYFBgUGBgUFBUYFxQXFhcXHiYeFxojGRUUHy8gIycpLCwsFx4xNTAqNSYrLCkBCQoKDgwOGg8PGikcHCQpKSwpLCksKSwpKSwsKSwsKSwsKSkpKSwsLCwpLCwpLCksKSkpKSksLCksLCwsKSwpLP/AABEIAMEBBgMBIgACEQEDEQH/xAAcAAACAgMBAQAAAAAAAAAAAAAABgQFAQMHAgj/xABKEAABAwEEBgUIBwQJBAMAAAABAAIRAwQSITEFBhNBUWEicYGR0QcyUlOSobHBFBUWI2Ki8EJUcoIkM0ODlKOywuEXNJPxY4TT/8QAGAEBAQEBAQAAAAAAAAAAAAAAAAECAwT/xAAnEQEBAAMAAgIBAwQDAAAAAAAAAQIREgMhMVFBBBMyIkKRsWFxgf/aAAwDAQACEQMRAD8A7ihCEAhCEAhCEHmpVDRLiAOJMDvK9SlPykaVNnsrX3HOG1ZN1waREkZ5yQMlps2tbLfWNGg5zH0HXqsXXGLxpkNIkBwfjvGCuk2ckLkFfWu0hzorvwJGfA9Sb9SqtS1UHPqV6t4PLcHACAAeHNRTeSsB4ykT1pe1js76NmqVGV615oES5pGLgMRd5rmrre+ZnHOYGaDtqFx+hrTaWCG1ngdc/Fbxrja/XHub4IOsoXJxrna/Wn2W+C9DXS1+tPst8EHVkLkTvKHWBINpaCMCDcw9yx/1JrfvLP8AL8EHXkLkX/Uit+8s/wAvwWf+o9b95Z/l+CDriFyilr9aXebWa6M4DD8Avf23tfrPyN8EHVFhzwBJMDicFyz7bWr1v5W+CgWrTdWp/WOv/wAWPuOCDpVt1xslLB1dhPotO0dPCGSt+idNfSJLaVZjREOqMuB0+iCb0dY3rlth01UokmldaTvuNJ7yJCnfba1+t/K3wV9J7dWQuUfbS1et/KPBY+2dr9afZaorrCFxrSmvlrptD5NS4Q4jKAHNJJu7t2PFNWgW1q9rL6oqsBArNN24LrmNutaXedBOIjrRNntC8UmECCS7mYn3ABe0UIQhAIVTrTajTsz3gE3YJjO6D0iOOEpN8nWttR9WrStD+gA51K9dF1jXDM55OzPBXSbdIUStbCSWUwHPGZ/ZZ/ERv/CMeoYrXefWyvU6fHzajxy3028/O/hzUujQaxoa0AAZAKKqSy0UXX5dXaTFRguggfsuptMARkWyZBmSRjG0nrSaZPQLYBMPZUaThhiGlsTOM8Mkt65eUyrZLU+jTbTLad2bzXEkloccnCMwEnO1yq25wfXptBzpdAC7TqAHomJOWZJzKtZY1n1gq1xaKZqvcKYszwC4wHPrdItGQ6MDvWnR+qjqtO02mi57X1qNQhskG86oKl4ECY6Ib/MMVsrCQ7iRB5xlPHFe9H651rG8ULPSDjSotYXvJ6TjcLnNHuz3pCxW1NI02YPe0GN57E9eTrXixUaFRtW00mE1CQHOiQWtxHbKUNIeUmsXxVs9nJIDiXUGPM4jMzw3rR9vneoso6rLT8FdHTpetmvtgqWSqxlrouc66AA8Sem0n3ArndPSlJ3m1GH+YKM7Xt3qLN/hqaodYdcq1RzbrKbQ0EQyk1gkxmGjFOTo0v0hTaJL2gcbwXmlpWk4i7UYZMDpDPgk3RetVVtQFzWluMh1MOBHUmSnro2INCzH/wCs0/FNHS32w4jvCyKo4jvVT9tGRjZ7H/hGrA1yp/u1j/wbE5OjJo3WmtZ6ZpsoUXtvueHOeQek69iAIzjuXjSGtlpqgg0KIBDQQ2rHmkkZt5pdGt9P91sf+Eb4rI1vp/utj/wrfFXVTcMNr1stFSlszZqIENEtqY9DLML1S16qtmLNZ5Jk/eg4wARB3G6MEtnW6kCT9FsnbZhHuKV7TrbVc9xuMEuJgUxAkzhhkg6LatLOtDxUcxtO7TbThrg4G6TjhyI968SlLRWtINMCrRs7iC6C6iSYOO5wGatGa2URH9EsZ/uHf/oppdroFBVANY6EybPQPLZuaBnldfO+OwIpax0ARNnonlDhPXB5JydL6FmFWjW+y77DZ+x1Uf7ln7X2T9xo9laqE5OlhCwVX/a6x/uDeyvU8Fka2WLfYe60vH+1NHSVV0xXoT9HuTUa6m++0OFx0bjzhN/lStZbQsta85oBh8OLTFZrccM4ISXY9brC12Fjf0gWn+kPeI4lt0ZcVY646fdbqIo7IMAaQDeyIEMnEkppm12DQx/o9GDe+7ZjnMNGKmpF1F1ppNotoVHgPaXloJAlgaahIkzAh/ctejvK5Sq1GjZFrHuDWuL5MOMAlt3DMYSppvZ+QhCioOnLA6vZ6tJpAdUY5gJmBeETh1pe1U8nNKxv2rnmrUiBLQGtxmQMTOGcpvQgEIQg+d/KHXH1jaQfWEdkNHwTppq2VPoFEP8Ao9y/J2b7zrzjUeAB+y0B0RjlzSV5TaQbpC0gjFzxH8zGkR3pztWirNSsFn2Id03ueCXk9Fhc0Eg74uhavwzPksOfIJAd1xHxUDRdnrmoalcEvcwA+bmHEAYfha1XVYZDifcMT8Peswsbape0no6o+reFMkXWjduLp381pdol8D7o88R4polYlWZ6Z52VXaIqYRTPePFe6OiXT0qZjsTMott0gykJeQFe6cxU/VQ9UfcoVStQa4tN28MxIJHcsaR1kc7BmA4pXFAkk3jiScjxVmRwaxUocAvQ2JyCXaVkG++eyFtZUfTHRLx2DdPH+I96vUX9rL6MNOxtd5tNzgODSfgtUUhmIU/UCraKtQl1aoylRGAvBodUfMNgReJAcewJx0t5IL7GbKredfaXOqC6403Ol/mjMDJuC1LtzynN1ShY9XXVmX6VCo9mPSa0kYZ471YalaDs9e1BtRrS1oJIeHXXGMAbuMb+wDemPW3U3Z2KnSovLaoe7YtDjTvPDHPLGwc3Bh7YXLbPbbQ3pMqVWniKrgc5IPaPcpcpPlvx+PPyfwlq70xYaFG0VaUD7uo9mfouIHuUAmj+iqW0iq57n1bz3OxLi6Z6zvWXUBE3HdhU7x+27+n8k+cb/hc2KnSrEinBIzEwe4qb9QH0PzDxS1o19ypLbwMHPrCaLJp7c/vUuf0xx9vH1D+D8w8Vg6BPofmCvaNcOEtMr0p3TmFo6v1PRHtBZbq/U3tHtBMiyCp3TmKBmr5DgbkgEEw4A4bh15dqsGPgC/0ScwfHerG8vL6YeIIzH67VLlaTFY6r2OnUbaXCk6pVFE06bmwQwVmva7MiCRvx3pBdSDKrwAWhrzdbMloB6InfGU8k6as6CvULa9znN2DGkQBjAe4nHcGie1I1KxRXqUi4uIqube9LpQCOROXWt4pX1FSdIB4gHvWF6Y2ABwwQstsoQhAIQhAma1eS+hbqxrPqVGOIaHXbpBuiARIwMAdyoNaWNZVbRp+ZQY2k3sEknnJXUXOgSdy4tb7Q6rUe/wBNzndhMhSrEZx6XUPjj8gsyo7KJl38UdzQF62RRmt0oXiEXlBF0s+qGfctDncyBHVOCSbZoS31SS5gx/Gw/NPywUVz6nq3bAcac/3jPFS6OiLWD/UNHXUb8inWEQs2S/Lv4/1Hk8f8br/yE1+j7bOFFnttx969WbRdpNQbalNPGdm9gdlhF4kZpvuouKTHH6dL+t89/uqtYKjXWZlGkWUqdZtSoXvY5ziTDnm7HmtEAda368VbRVt1SpZy+pRNOmGEVnUoe2mAejeGF4EnDGVMuIDF0281zyyu7fbQ60VxougzzrTTtTqkOeSWMjB7Xl2YOQk55Kt1ipVqgcaNGkHvdec5ocwknFzodVLBJzF3eVclqLib+4Y55Y3eNs/6JDdC24gk3QRkCWY92CGaOt4/s297fk5Oxai4s8z6dp+q80/vv+SO7RNsdnRaOd9vio/2fts4MI6qjfmV0G4s3Ukk+Ixn5s/J/K7JNgsukKTpuXh/EwT3FOVhqvLAajbruEg/DBbLqzcVcnuUStdxFxBtBRSfiR2j5/rmtVxedn0gev8AXuQPeojWVG2ig8f1rMebCCxw7nDvUax+SAC2fSKte+BUFS7cgm4RcaTPBrZPWqXVnSRo2qk6cLwa7+F/RPxnsXYlZSwIQhUCEIQCEIQV2sVp2dlrO4McB1uF0e8rkDq66Z5QLRdsbh6bmN997/auU3lKsaxaMXfxFZ26jh0F0h3nHEMcR3gI2w/F7DvBREjbrG3WkOnIPP8AI4/JZE+i/wD8b/BBt2y8GusXD6D/APxv8FpqvumC1466bx8Qg3isve2UQVx+L2HeC9bcfi9h3ggk7ZZ2yjCsPxew7wWdsODvYd4IJG2Rt1HFYfi9l3gjbDn7LvBUSNujbKNthz9l3gs7cc/Zd4IJG2Rt1G245+y7wRtxz9k+CCTt1nbqGbQOfsnwR9Jbx9x8EEvbrO2UanVDspPU1x+AWwz6LvYd4KDbt1nbLSOp3sO8Fh9QDOR1gj5IN22WH1slG+ls9L4rJrtJAnGcsUEgVF3axV79Nj/Sa13tAH5rg8LtWqta9Y6B/wDjaPZF35JFq1QhC0gQhCAQhCBK8p1eKVJvF7ney2P9y5wU8eVCr95RbwY4+04D/akYrNajXQPnfxFM2jNUXHpWhwpgQdmXAPcM8pFycsceSQ6VpO1q4kFrxdhxEdFpnA8ZW91vcc31D/eP8U3Esv4dB0ZpC1v+kmq0U6dKm36OKZJaXEGQ5jXA02tIiTE8VR0tP6WLo+jUgMYi1MOWWG0W7RWq7KtJj/pxaXtkt6Rg7xN/GMjzUtupdIYi3uM8J7P7Rb6Y/bt/H+0i3az1aUtddNRzWzD3EMcWi8GwYPSLsd8ApXtdrdUdee4uPEmcBkFdM1Ls7he+lkzMmBuMEk7TGMcpyXr7EWSf+9BnIAY4Z/t8x3rNu25jZPilsFepWdYtGUaFQMo1RWBaCTJBaScjDuEHtVTI/Rd4qLZZ8rZrsUzW+vRuVQGUr0OiKbGhoDjdLXh15xiCBHXwKHI/Rd4rEj9F3irKlmzhoUjZuAFAuvf2wbEBu4nLE+5a7baWstMtbSLRhAYCwiIJjI5zPUlQEfpzvFYw5+07xTaaN1cMq120wKdJgJvOacCJLnOlxM4ea2eARrAyiSH0C0NHRIbO4S12OMxgTxE70onrPtOPzWT+uk7xV2aN9v0dfN9jqDWhvmh7Wnoj0d5MdsqlKqwR+i7xQY/Rd4qLIsQvUKqgfonxQY/Rd4oq9sVvfSdepvLTkYMTjkeKaG601bRTfcAFVjSWNFV7A9xBiTOGIAw9Jc5gfonxWWPjEEg8QSPmkumbjs/aHtdveWU7cx1OnekOo2wl5OeLtqcB0jBziF7o6U0nUcadrs9AWczLhV2jzgQwQHuiTBmMOISCbW8/tv8Abd4rLrU45ud7bvFXqM3GnXTOp9SiC5hFRgEkywOHGWhxkcwlyocQqwVz6Tvad4r1ZT95gTg3KZzPPqWW4sl17UKresNLlfb3Pd4rkAC6r5Nqk2Mj0ajh3hp+aQprQhC0gQhCAQhCDmXlHfNqA9Gm0d5cfmlI00z69um2v5NYPyA/NLrio0VB/wB1WbMAubJgmBdxMDPJSbRZLoLtrTdAkAEycQMjlnPYVRaSthZa60GJIHuWk29zpa4mOyCppwz736ONh1oe1jaYp03ANLQSMcTM9fNTW6Sr3doG0rsxm3OZiM+XUkllsLSCNymnWups9ne6IN4NwieOWJxVazzynwZG62VOkwU6QmRg3LjHDitle32htNj3Mp3Xl1w4SYgGBmB8UjUNJOa69MnGZOc5qfaNanuYGB0hs3QcQ2cJGGeA7k9pllkstI6XNUhzg0Fou9FsTjmeJWq1NNMtDo6bWvEODui/ESQcDyOIVFZ7fdzxwjHHHcttv086r5xLjAbJJJAacgTuz700ZZZ79Lez9N7WNgueQBJAEnKScAsV+g9zXYOa4tO8SDBxVTYNLbOHDzmm8DMRlF0jGV5t2mDVeXcTJO8k8Z7U0nWfWtel3ZqRqEtpgvcMSGicPmtLq0Eg5jAqtsmnX0cWEtdiLwMGCcpGMZdyi1LcXGcur3kq6Jln17now2Wk6oHlgkU2335ebMYA58cNwK0i0hVVDS10RkSLp5jfMcVpNqJJOXgmjHLO33F815LHPAJa0gOMb3THw+HELX9KETKh09YntpuphxDH4vYJDXERmBgch3BQPphmecxu6k1Uxyz97hhqgtpsqEENqXrpj0TB/XJaXWkDeoFXT7nMFOSWtxa0k3QTvDTgDie8qG21xG+OPNTSzLPV3F/Xll28CLzWuHU4SO3FeHWgKstWnH1QASTGAJJMDCYnLIdy10bfdMnKOvJNJ1nzftdVnXXlpIkGMDIPMEZheHVuHYq+rpUv7d+M95Wo2hRrG53G7+V5UZDZDw44dG44HGZxi7hA371jQ9W9XePwN/1KlpWwkmSRGXyUnVa1h9qdBwuR3FDxzKfyOApLpHkxd9zVHCoD3tHgufhPfkyfhXHOme8OHySOp4QhC0gQhCAQhCDk+vJ/ptT+X/QEvkpi18bFtf1MP5AlwrNbjm+mmPdbKjaYLnTkG3jgJOAWuwBz3MacJJEx3r1bXvNtqbLzi8gZRnvnBQrOKhqNa2b96AMsScVr8OVPg1YofR7+36foRjmR8McoxzlLLLETUIGIgxEdIAxgotm089jg4NBLSDB6TSQd4jEKKNIkEEDLDPippykz1fZ10vqzZmUr1K0l5glwNMtjCYJdmcQMN4PKV7R+jr74d0RLQTwBOLuYGKgVNKOcIjPmtdHSbmkkDMcTu/8AaaprPV9mfT2g6FK9sarqgEQ4hoBJOUTMqo0fYr56UgTjG4TiVCq6Uc4YjDPMrzZ9IPbMDPnxMq6q/wBXN+zDp/RFCmT9He97A2bz2hhvXiIu+yf5lo0Ho6m9zNuXimYDnMglo4xvjOFUVdJVHNgjDP8ARXmlpV4aG7hgMU1WdZ6+VhpGyAeZegnAOIJid8disNE6KpGduXgXSWlovdIY3YkROIBORicJS9Xtr3Ylp9/WvdLSzgIj3lXVNZc/KVbLJdcI3n5H/lXVi0RRNJxe8h4vQ2Cb3QBpwRgJdIMkQIiUrVrY5xkj4/retzNLviIy5lNUuOep7SKtlipA+IwxCsxotmzJN7aBwF3ddumXTlIcAI5peqWp16SPitg0m87uWZSymWOVk1Uplm6ZG6QJkcFe2nQ1m2DXMqPNY3bzSMBIdexiBBDYMm9O6EputzrxJABJnh3DgtrtLPO4YjcFLKuUy/FS7JZpMHi6MQJglXOmNH2cAbA1MGdNz7oF6B5sHKZ7kq07Y5hygiDv3rfX0i94ugcsMc+pNUymVvqrfRNkaXNFSbvRvQRN3eQJxPJSdIaNaACw5gEzIgkkXcd+WWGKXKdve05Qcc5GS3P0hVeMASOV4qaLMut79JtmsLnvDXQ0ExeJnDjh1pgsWq/0N202rKgBLSGmTBLheG6JZ+YJNo6Qcx4J3dmatqWsRvNEZkbhxSwyue/6T42onfyZVPvaw4sae5x8UgWd8hOvk1qxaXD0qTvc5p8VI9P4dMQhC0yEIQgEIQg5Z5Qf+8d/Cz4JXqPwTX5RG/0vrYz5pTreaepZrcI1hrsN8/tF7pgYxOC82m1BpDmg3my5pIyhpKqrNY3Varrrg0AnEkgb/jCsToN2+r75+avp4spjM92rbVm3UaQBdTbVBb5ruiLxEOJIEkxMcDB3Kh0+5l8XQBxwjh3/APKjPovpG7ewzEEwpdi1dtFoN5jHvMTgCTHUNya/K44yXrZi0JbqNNrg6nTqB7Lovx0Cf2hgccRjySxpQs2wiAMJgQM8cByWt9mqUzdJIO4T8FIZq5Wc0vuEjec8cMzuwKujHGY+9mayaRo0qD6RZSeXXrry0S2WgADCRBBIgjE4zklG2ObtcMpbO6eJ5Ly6lUabsukYRJUv7LWg0jVNM3CYvbp4XspU1oxxmN3aYW6VDKDqLdnBcSX7MF8ENAa1x81ognD0iqKzUWvtjWEtaCYvEiL12QScgq+nZHk3QXTlElT36o1xT2hb0TBvYxiXAY5ZseP5SrqRJhjj80y2nSdN9BtJraQNOC6oAA4xeBGfSmQSccQIhKejLpquyHnFuE79yjssjyboJnKJPvVhadTrTSpsqOpua1w6DsRO/A78FdSLzjNza80ppNlRgbs6bIGJaILxcY2HSYzYXYb3lLuharZM4GAZ7clHFmqP6IJM7pPvUy1arWikA57HNkCMxPRBEcei5pw3FTUicYyWW/K005bqdRmDWsDWXQ0AmTec685ziSTLo6gAoOrNqYx4e4NdceDdcJa4CDddyMFV9HR76jg1skmMJwk9ak2zVuvQxe0skuG8YsMPHY7ApqT0cYyc7WOslqZUDnhrGk3Ya0Q0EQDdnEDlj1laNV7Q1kPIa4gulpEggiIO8Z4Ksp2J7znIHEmF7tOh6lEkGMDBLHhw7xmmp8HOMnO07WBzCw3ZGIgYmOOJxO9bdXLSGBjpxaZI3EbwSMRIJHaqqzaLqVT0cd2Jwx616tOiKlEkbgYN0yE1Pg4x1ztL1hqgtbiXOBgE7hwVrq7psUGEienTLCBhnhMxx3Kj0doGraHANAxMAudAnmTkOZWm2aOqUs8BjkZBPYn/AAvOOudtunq7XlsTImSeGEfNVzKnSaeBb8VOo6LvDExPavf1QW4tc04EdJsZ9qm4uPkwx/p26NZgC0dQTTqA6Lazm14/LPyShomrNJk5gQesYFNWo7ot1LnfHfTco9X4dZQhC0yEIQgEIQg5p5SGRamnjTb/AKnJJt5Nx0cD8E9+U0RWpk76cdzj4pItQlp6lmtz4c00XpJtN1QOaHBxnHcQT4q1s1ubUIDKQJJgdI54n5FUL6V15EbyOO9XGq7ZtNMZS9sdYPgt6282Xjxt3VjV1dqvN4sjDLhyCsbJpCtZg4BjmlwFNxuAhwOECQc8Mo4LpjLOOC91LA1wAc0EAhw62kFp7CAtcRLjLJHJnaLq1TeuFoBwBBBwzJle/rKtTY6kKdRramJZBhxbBniYgRwk8TPStJOc0gNAxBPmzjKr33yQ4tBLZunZ5XhB9yzdT0ftyxzw6KqH7xzI/ag7hGR7FufpGqabaQpvLQLzWlkm6XXjdMXg28ZgGJPNPlZtRzS0gQ4EGGRgRB3LFGk9t2B5rQwG4JuiMMuQUvNW+LZFZoCqOldxxMdmXyQ6raC0UtlVLWm8GdKAX4F0ThN3PkugCrW/TB4IDqkl28gAm4MhMDLme9NwvilITdXqrZdcvEAyBv6lmtbbVVa2kWVHNp3Q1pBhnRhs/wAvHcn0Va3H8jfBeQagJIwLovG43GBA3cEtxL4tkGrq/VYLwYXEZjEz1Ad6xUt1rrgU3MqODTADg4hhutH8vRDMOQXQtpW4n2W+C8N2gJgxeMnotxMAScOAA7EtlL4pSDV0JWpw5tMuIIwEkzmHCOr3r3WtdrthG0FR8Xmhzy513GHgEnOWx1p82tb0j7LfBeKYqtENMDEwGtzJJO7eST2pbC+Ld2Qq+h6tPEUy4HAjMjmtF+pVLQWH7wYE/tBoGA7AujE1TmT7LfBRnaPJLMP6r+rgNF2WluQGUGE3C+KW7I1bR76QkUiWwSfwwMTI5fBbqFiqVcTSIa7pE5TOIj4p6LKhBBxBEEXW4g5jJer1QDAnDk3d2JuF8U3siVLI+zm/szdBDg6Ju9c4Z8eK2UdG1KrjepOAzJdMuJ5nrkrqdWxhwIc0EHMESO5FShyW+Ztnib24tbbW2jVNMtBxyImDGQUZ2nqbf7Ns9RXnWYza6xEYPdHXeJlVNVsnpR3FZ1F/bxvs96rWg1KV44S4nqnGE76ln+m0et3+hyS9UqJbZ2g559+I9ydtTGzbaPW49zHLH5eifDraEIWkCEIQCEIQIflMoyaR5OHvHikN7ZXSPKNT+7pHm4d4B+S56YUrULdq1Up1HSZB4tMT1r1YNWWUajKjb15jg4S4RIMiRGSYZCxIT2aiUNYbR+AfyhYOsNp9JvsN8FHwRgm6ajdb9NuFGm6qZcX1GSIGAuuGA5FV32hHPvUu6EXByUvs0ifaAcCj6/HAqXdHJEDkoaQ/r4eiVn6+HolS7o5LFwckNIv16PRKPrweiVJNPmFkM5hDSL9d/gcs/XX4HdylXeaG0wN6GkX65PoO7j4I+tz6t3cfBTCOaMOKGkT62d6t3cfBY+tH+rd3HwUwkcUAhDSGdJv9Ue4r1S0i8ubNMgSJMHASJPcpRcEXghoOt9eT98+JMY7pwQdIV/XP71i8Fi+OCvs1FRU0BTcSXMaSTJJGZOcoZq7SBkU2T1eKt9oOHvRtuQU9q1UaF0QE0+T+hNsB9Fjz3iPmlvbHkOxOnk3pfeVHcGR7Th4KxLT+hCFpkIQhAIQhBRa52E1bK6BJYQ8dQwd7iT2LlTgu4kJR0zqC17i6iQ2cYOXYhtzohYTLX1CtQya1w5OCiP1OtY/sT2EFNLuKRYVu7VS1eof3BefsxafUVO5NU3FWhWn2atPqKncj7N2n1FT2U1TcVaIVp9nLT6mp7Kx9nLT6ip3Kaq7isQrI6u2n1FTuWPs5afUVO5NU3FchWP2etPqKncs/Z+0eoqdyc03FchWP1BaPUP7lkavWj1L+5OabiuQrL7OWn1L1n7M2n1L05qdRVoVsNVrV6l367F6GqVq9S79dic06inRCuxqfavUnvXsal2r1X5k5p1FDCEwDUa1egPaXsag2r0We1/ynJ1C3CITQ3yeWn8A7f+VJoeTet+1UYPerydFBrV0rUDRjqdFz3iNoRdnO62ce0k9y9aJ1Fp0iHPdfI5Jna2BATWk2yhCEAhCEAhCEAhCEAsIQgAsoQgEIQgEIQgEIQgEIQgEIQgEIQgEIQgwhZQgEIQgEIQgEIQgEIQg//9k="/>
          <p:cNvSpPr>
            <a:spLocks noChangeAspect="1" noChangeArrowheads="1"/>
          </p:cNvSpPr>
          <p:nvPr/>
        </p:nvSpPr>
        <p:spPr bwMode="auto">
          <a:xfrm>
            <a:off x="0" y="-887413"/>
            <a:ext cx="2495550" cy="1838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AutoShape 8" descr="data:image/jpeg;base64,/9j/4AAQSkZJRgABAQAAAQABAAD/2wCEAAkGBhISERQUExMWEhQWGBcXGBgYFxUVFRYYFRUVFRQXGBQXGyYfFxkjGhQUHy8gJCcpLCwsFh4xNTAqNSYrLCkBCQoKDgwOGg8PGikkHBwpLCksLikpKSkpKSkpKSksKSksKSwpKSkpKSkpKSwsKSwsKSkpKSwsKSwpLCwpLCkpKf/AABEIAOYA2wMBIgACEQEDEQH/xAAcAAABBAMBAAAAAAAAAAAAAAAAAgMEBQEGCAf/xABEEAABAwIDAwgGCAQFBQEAAAABAAIRAyEEEjEFQVEGBxMiMmFxgUJykaGxwRQjM1JzstHwNKKz4SRiksLxQ2NkgqMW/8QAGQEAAwEBAQAAAAAAAAAAAAAAAAIDAQQF/8QAJxEAAgICAgEEAQUBAAAAAAAAAAECEQMhEjFBBBMiUWEyM3GBwSP/2gAMAwEAAhEDEQA/APcUIWJQBlCxKMyAMoSXVANbKJiNs4en261NnrPaPiUATULXsRzg7OZri6R9Ul/5QVVYnnf2c3R9R/q0z/uhZZtM3ZYlebYnnwww7GHqv8SxvzKq8Rz41PQwrR3ue4/AD4os3iz12USvD6/PHtB05G0WDuYXROnacqvFc420qmuKyD/L0TPyiUWHBnQiRUrtb2nAeJA+K5uqcocVV7ePce41nfAKCRmd9bVMfeM1AfGSs5G8PydO0MUx4ljmuGktIInhITq5q2Vygq4KrOHxMcQBNM+sw2K9Q5M88OGqubTxH1L3WDhJou759HzW2Y410ejITdKuHAEEEHQggg+YS5WimUIQgAQhCABCEIAEIQgAQhCAEvdAXkG3eeis2s9uHbRdTBhjyHkvHGJEXn2L1nHfZP8AVd+UrlZ9OWtIMEe/RY2PBJm6VudTab+zUaz1KTB73Aqs/wD2W0K7yw4yqHbxmNMH/SAFUYbHjsO6pjXcVHxFMzNxGhafgQkspX0Tq+LqOeRWxDjuzFz3AnhKh1X0Qe3m7wAo4pkuBJJgyJO/9U4+iyxMCBvvrqtBA7HsmA0u87fBJdiHE2a1o4a/FKaGk9qe4ArFQN4OJ9VACalQ368xuACbdUmCXO8E+6nxZrYSQNyC0hs5WARIGaSbxpvNkBZGe47gfbuSTTJ9FS6pgHrMm+gJ3Apt1a16h8gNDqtBjP0Gd3vKWMBGtu6YQajJ7bsvrRpussCtSsdQMxMyZO4eSKDQ66mDYkCTOv6JdB1NpzZhw71FbjAARAJmT1Rfw4JNXa0Wy8SLAC+qww3DYfOFVwh+pqOc37hBNMgRu3eUL1DktzvYTFEMqf4aoYAz/ZuOkB+gM7jC58btNxENbbieBUrB1+vlIE5mQZO54W2Y46s61BWUimEtMSBCEIAEIQgAQhCABCEIAj45wFJ5OgY4/wApXK7Rb2fBdSbW+wq/hv8AyFcsxYJWUh0KFObHRKohsEPL99gQPZwTZH74JGJ0eYsRYRefklKJmDi6f3ZNh1iTISnY9oJLWBgJ3AaHvKqaQkwT3mNysxgWcZ80NjwhyFHa757Ubjfy4cITLsebw4AGO8xwlLbTpDUCVnpKQ0aAl5lfZGPpYmZJ0jWyb6R53Od8vBSRiW7h7k27EHcCtsPbj9jPQO4O8z7oQKDzHZCkdM6Oykw/UBHIZYo+Bs4Q/fHkEDCDeSdO5ONpPPclfRHcSlch/aX0NfR2cPaUxtGhkIAOYQDa4upv0GeM70jE4NuXW+4LVJWLkh8aQxTdYKThJ6bd2m+Paaq7D1YIaePvVjgTNck7nNH87Qn40yGSScVR1yxKSGfolpzjBCEIAEIQgAQhCABCEIAibW+wq/hv/KVy0NBZdSbW+wq/hv8AyFctsIgJWUh0ZLZ7kxi/s3Sc26BrMC5KfcVF2j9m7Tx3m6XyOiJssxNrGx8FP6FsEtzOYBJJ3TxULZL4zb1Y067mNcGCxN/CEsuzrw/oQ10TQNBHH97kq0bkk02iA2TJiDcXTraAIPVAIMEaecKZdIZc9vFYFRqlCiNYCy9g7lnIfiyN0o4FOUqp3NSs7Rv9yU2sO9K3Y0VQBjzoAEp2GfF3AeASmVzuYSliq8izL+KwcabgBF3nwS34BgBiSUk4epvgLJwrt7nIsVr8FDjKWV4IFj8ZgqTs0zWPrM/OFM2hgWkRJtceIVds2emHrNn/AFNXXCXI8vNBwZ2ExKSWJSc5AQhCABCEIAEIQgAQhCAIe2XRh6x4U6h/kcuXQTAv3Lp7lB/C4j8Kr/TcuYAdLcPgkkPExf5qPtASx0jwnxUkt/e9R8d9m4mAZ3XJiLd2qxdlEV+zt6tcM7VVezRJd4SrOmz4JJ9nZgXxQ5Tq5SCBJHv4LNbE9I7MYzAHSwPCUhryACNxRVMkmL+xIWHaNJjokbtxTzcMzcLJjEYiYykSAI7jvCRTqEkgujjHEpJIrGSJ4otiwCw6OICa+inQvTZwzd5lJRWx76QALuCHYxsJptJs9kJ4PjcEUI2xH0sHQEo6Z94bHisvrD9hH0jiVtGf2NMwzyTJHFQmYTLiGECxc0nxzhTTi0mlWaXgk+kw9w6wJJ7t6rB0zmzRUonVbUpM4au17WvaQ5rgC0i4IIsQU7K6jyTKEIQAIQhAAhCEACEIQBX7f/hcR+FV/puXMDTfXhbyXT+3v4Wv+FV/puXLtUEtIETFvYkkUgKD509v90zjmnoX6WJuInclYKiMhvlc3UH0vBGLM0iNL8OMJV2N4K3ZgueEK1pN1VTs7U+Hkreg7VZk7O3B+kwY4QZRkuVl5uPFYIUrLigwFot5psMAJk+5OXyjikQDIK0GjAxJEDdunWNyeFZzrgKKKeiea+HExabj9FjSMjN+TMu3rGUnillzSRE3Ps4lPUcOTmuBBgSDLgdIWK/oac1EiOEcUulTlTDgBve1uhteO5RqjmtJ6xP8v/Ky76JvJBDpwyjOEWt++KcOIaRPzKQKoBsAY0lCTFllTWket81fLtow7KGJcGBpcylVe8ZXZRmNN09hzQLeiRAF1um1uW+DoUnVDXZUyictN7XvcdAA0Fc5iox0B2eC4TA0G8xpZbw3kfsxtGo8Y/pHtYXhkNZ1iOq0nXWyvyaRwShUiYznnxXS9IabDSgA0fSZDhmcKurnFpEDReyYevna1wsHAG+t7rlTD4kkEOaAfhcLqXZn2NP1GflC2Em7DJicEm/JLQhCqRBCEIAEIQgCt5RvjCYg8KNU/wDzcuYo18CB7F03yo/gsT+BV/puXM02Fxp8ykkPEZwdb6tzDeYg7xGt0jFWY7TUcbxwTwdwgfNM4wno3jd5JUOQcKMr3A8B+qssKzVQMaw5g7flHmQp2EfIJ8EszrwPVCyLhKy2SBdw8Ut+ikdK2J3BIpm5ThNgmwOsVoWYKRk3yU45KDbBaZxtjeHw7yZBHVuRxBVviG3nW3staFTOMGxjT4q2NWSTwHvhSyvRT08U50yufQe/V8DT2KvqUWg3zHjf9wFaUajZOlid6j494cQGiSNVSEndC5cONK0xezaZqOLaVIvcNABmJG8lYfjIcW5bjWbZbwcw1AWcFiqmGArtMTLG2PW+9cbhKtdjYCm9jq1YZmB31dN3pPcBmcY6zmk2AVjy3L8lXiKjgJa8axDWuIAkDMTEQJTmy+iNVxxE1qLczWlpgPqFvUM8Bcx3Lda+DxFKixwpCRJc0Q2QbhsHtBaZjCyoempsLGNcWPboOkO8N9HehSTQV8kV56tSoAZE23zoV1jsv7Gl6jPyhcl5vrHeK612Z9jS9Rn5QiBX1PSJSEIVTjBCEIAEIQgCr5UfwWJ/Aq/03LmQGV03yo/gsV+BW/puXMgSSHiCj7Qb9S8xMD2KQ6dTf4pvaAHQukT3jx3hKhmMYuXU2v3NInwIj5LODMByVsikX0ntnQG3wTWFsCEj+mdWHTJlEy4Jx7Uzhj1gnau9TOxdGG6BNNF5TsWCaZqQtFMONk6HW8k3VWW6LTX2Jq6+z4qxYDcqtdc96s3u0U8vRb0/7hW1S1lsoLi427lZ7O2IatQvpsGVolzXntHe0EKDs4t+kPcYgG06CdStpZi6DoFKo3MBZtxmI7+MqeWcsaqPk4slTl/Gii2xTdWoB0ECgSxlNrIAmCc513pnZG2W/S8M50tbTbkvEZs3agbu9bKyKbXVcS/pX1AWhgs2N4Dd8byfJagNjg5qjnijTkgON3OI3UxqV0wnqpHLKD8Hp23dp1XvpuJaabGmwtIPFeVUsUene5oOUl7sonLJBAkJbsYCMueu5o0zO08lLwm0gxpmKjO+zh3lwRFcUK0mVjRJOh0Bj2LrTZh+ppeoz8oXM2zsZSc2q1lEkjrh/VDmgHrRuc031vwW980O3a7cWcO97n0SyGMDS5tPLBbBHYZDgCdJITwdMMjuKPaUIQrEAQhCABCEIAqeVj4wOKP/AGKv9Ny5naLT4LpXlh/AYv8AAq/kcua6Z8tfkkkPEDG63jqfNR9oD6p3jGvens3G6YxrjkdpqOPFKhzHJgZnubMEie4ngs16Ya9wG50KLsysadUGOqSBrxMT71bcs8L0WJMWa9jHDyH6qUn/ANP5LY3SGKbIcL8f1WawSKmJBDDHGY1nj4J+rT6pve3mFjVOzsjJNCZ6oTFN3WKl1aJ6NrwJaZHmNZUak2T3nQf3W2aYqmyyNyTV07k+0dUIDtkeoesrQgZRBVVWN1YDTyClk6K+nfzK1roFQneTJVph8SRhGTTjo6hdIb1nExldm+73Korj6up4wVvGCqf4Zv8Amo/AXVW6R5s7UmUWxtuMc+scS3pg5sMOhZEmBwElGwq2Eq1nux7nNptpuFNjZu70RbQC3iqDByG1u4fMws4fCF8nMAN+sp4wSfISUtUMVXnMctwJjiBNp8k5SxADocLGx8xZSW0mlwpsuXGCd/fCZxWHzVZaDFgJ3xvKp2R86Nm5umgmoxwDgDYESIXtnIPk9h6dFmIbTArVQ4uee1DiJaCeyzqt6o4LxDkHIqVeM/Ne0812Je/DVg9xdkxNRjQfQaAwho7rn2pI7kzZXRuaEIViYIQhAAhCEAV3KDZ7q+FrUmENdUpvYCbgZgRf2rmzH4B9Go6lVbkqMMFp0kACW9xiV1IVo/OFzejHDpqbiK7GQ0Wy1IMw46zuBWNWNFnhTnfv+6iY8jIfHjZTMRScxxY9pa5pIcCIII3FQNouGTW8qa7KFnyMxA+uaWMcXNAuJiZFu+YVlysoCrhcNWaYLfq3W3Dqx7QqLks8tqZp1EeYutjxBD8HiKYE5XZmjfPat71y5NZOX0UV8TSQ06SnKdctEajhOngs0ajcv7nvTNWoJ4rqaTNppdk3C7Vhj6bgS10ERqCNEqljMtQOjMLbjxEqHSraWTt3b/fCxxRRSlWydiqrXZ3NsJnLwncm6eIDgBvCgijO8zvhNOpwbFZxTN9+mWVR3XImBAViSMoiYI1WvVGPN5k8eKv6BORltw/RRzKkdXpZqWSkVOWa7mE5Q9wudBOq3TBPa2iGh4IbTewHwJHzWo4rAl73QO/zVzsSnVOGqxl+rOhMOId2oCZ7iqOXNBxk34sjN2cBE+k0tPeHaLXcRRdSeWusRv3EeK2qhtJjmtJBbeBMm+/RM1qLHszRmYDBMgiSYEpcUpxe1ZKSi12ReSuPw7Kw+k5uijrNpiXv/wAszN+5bTjtkOqOdi30xhWPAbTpm3RsAgE95tHmqfBdDhy6o0Uy9gBDSM7X+Y0T21+U+KxwDqgbSpNvABgngJ7WnkjNPJJpRVLyxYJX9meSGGf9KrtgEimSJMdVvDvK9m5tcQH0KxFNrIxDwYmXHIyXPJMF3hAtovAcNiXis9wcWkMABHCNF7xzUOnC1T/5D/yU1bF/iDNjcds3dCEK5zAhCEACEIQALBCyhAHn3OXzfDFNOIoNiu0dZo/6rR/vG5eC7ToPgiDI16pte4PBddqmo8lcMyvVrtpgPrNy1BrTcLySzQkzfjKxoZSo5epzRMWkDd2TI1lXux9sABwdldobXPCFtHOLzcHCE16LS/CkkubcuoE9++nJtwXnzHOpvaZHVMiBYkiLHzXNOFl4ysrcWMri27YJt3eiU3TbvVniKXSvL3kxlvliZmBY66KH0ZBiP09qqnoZRbZgFYI7yEsMOoA+Kzc+ktH4tmATroeKSak2Ig8eKw9pGqTUqg9r2oJyiLbUjd81sGEdmY2OA+K1hxJ1Nt2+fNX+w6ktA7h8VHMvidXodZB8DrO8YWazrHrGSLwfiqnauLe2o4AxPkq4VyTcnxukWHls6MnqYJuDXkvqdVrLtf0boiQR5gtTDKzA8EOkWGUNIBgaxpqqqYWRV9quotLs4ZuDelRN+lspEjKXu0m2UT3BWtNxc1uc6C3AeSo8JQzuv4lXrabiQ0NMnQAXMD3pZL7Mj8Xa0V2ynEmoSbwvfuaR04Sr+O/8rAvAtj03Oq5ABJMAcTuC2fk7yoxODfnpOMZiHsN2k+mHNG+QLi8IUqk7KZo88aOkELXOSXLShjm9U5KoHWpu7Q7x95vf7VsQKunZ57VGUIQtMBCEIAEIQgAQhCAEVqYcC1wBBsQbgjeCCueucvkzSwmLNOlIpuaH5SLUy5x6rTvb8F0OQqPlXyTpY6jkeIeL03x1mO8eB3hLJWtDRlTOXMRTc0wTbjx8FY7OoNfQIO53nfQKx5RcnKmGquoV25S24PokbnN4tPu3qFgKBaIMWqsPiJXO3qjthOt0QKuGLCQf7KOV6fy35P0zTFQNym2aBxGvcvOX7PeDGUmOCxT8MvB81cRksChV2ETwKtm7OeeAHenRsibOdIK1ZIo2fp5TXRrZJCvtjVDI7x81R1AA5w4EhWex60uE6KmXcDm9HLjkpmeUDC2qcwg8O+36qtKvOUr3VagqGC5xgx5foqungTvgEcSjE1wRvqYN5Zfkj33JTWFSxQYBdwPgmTS3gqias53BostmANabEk2MajwW24DloWU8lSmKjm9hxaGuAIiCfmqrktj2tpy8Uw5pJLnQSeAAUfbmM6aoXtI7IGkC06DzXG5Nzoukn2V2DY+nUzDW5teLyFbUWvDM7hYumY0neVrlB7psSFbbK2m6m4E9dps5pNnDhfTxVJxZW3xon4bEvp1A+m4sqAyHNMEHiCvXORPOiyvlpYuKVU2D9GPjj9x3uXjlV7S4lrcjSbNzZo84TgAP68Fqk0c7gpHUTXJS8V5Gc5tTDZaWJJq0dGuuX0/H7zV7Dgseysxr6bmvY4SHNMghWjJM55QcR8PEkbwlLAWU4gIQhAAhCEACwQsoQBQ8rOSlLHUix4yvHYeBdh+YO8LwXbmx6uEqOo1Ww9pa5p3Oa02c07wumFVcoOTlDGUXUqzZB0cLPYRoWuFwVOcORSE+PZ5ptXGipg3EekwGfABaI8nKNy3vlfyZfgabjRzVMK4QQ4y6k7TXe06zxJWiVG9WeBXDlVHp+hq7Qw6T2fM7mjiVHbj+sRrBFxofBGNkNNyBaYkyPD5Jui1paXXAAEGNTPDcmUU4jZs01l4+DXsZ9o71incBULTm3hJxf2j7byk0mkGfJd2uNHArjkbRe1n1KrWkuEdzf0TI2E4gkVKZ4CTJ7pO9JwmKaGtBMR4q3wraT8NUf0gD2mzSR1h4FcluJ6ElGSu9lGNnPBgw098WTrdnz6U+q0uV9sum11Sm1+WCRm0A0PmrbEbaw9GGh1Nu8lsE20F0ks8k6SFnwx6NVweynEy2m9/ebAe1WFHYFd2rRTBMDOY9kKVjuWVOYAc4HdpHfayhVOWFQgBtDNcRmk6cAN6S8z3VEnlX0OP5OubGdzSCSOrGouZVDSpy93WFiYA1hbFyk2kHUaPRVmvqOcS+mxsOZIi5O8rWadB7XSWkaEneq4eVXPsyWS46LKmyL6p9lYFRS9xiIv3SYWHi8B1wRM29ioxNE5zh+7K55L8s6+AqTTdmpkjNSJJDuMfdd3jzWtHCQO1mvfVSKOGbENBqOO6N/gEJ0Dja2dPbLx4rUadUCBUYx4HAPaHAe9SlS8jARgMKCC0ijSaQQQRkYG6H1VdLpRwAhCFoAhCEACEIQAIQhAEfFYNtRrmvaHBwIIOhB3ELxPlzyOOBcS2XUHGWm5ymew48eB3r3RRcfsylWaG1abajQQ4BwBEjQwd6nkxqaovhzPE7Ry9WxkWny1TfSASRLQfevUuWvNQ0NdVwdMgCS+lMkx6dOT7W+xeT1cE9urgLlvGI3eK51Djo7cmdZ0mtEXF4YAtNriTHzTI0PBWJwjbTJk6z8lJdhGCIMRwhU5EYqijcyf8AhSaWzC4E5gHcCLkdzleUcFWqEClSc6wHVY5xMeAN1e4Lm72hUj/DO7jUysjyc4H3LG2/AzcUafs2h0dRr+q4tuGunK/iCU7RFOrVNTEQwO0DQ4xG5sL0bC8y+LeZq1KVMcBmf7gB8VeYDmQoNvVrvceDGsYPa7Mt4t7Iymm+zyptTDtdFKnI46z48E6/acCKVNoPHX3L3DB81mzqcTRNT13ud7pj3K+wfJ7DUvs6FJngxs+2JS+xe2zHmVdHN+zeT+LqOJp4dz81zFN3xj5rYsJzY7TqxNPo2xEPc1vtEkr3zKjKq+2hPefR49guY+sY6TEU2dzA58efV+av8DzJ4Nl6lSrUP/qwH/SJ969EhCdQQnORrOD5uNn07jDsceL81Q/zGPcrzDbMpUxFOmxgH3Wtb8ApSFtIVtsw0LKELTAQhCABCEIAEIQgAQhCABCEIASWhalyi5tMJi353B1J8ETTgAkmcxYRBdulCFj2amR8FzS4BnabUq+s8gexkK+wXJDBUvs8NSaeOQOPtdJQhFILZbMpAWAAHcISoQhaYZhEIQgAQhCABCEIAEIQgAQhCABCEIA//9k="/>
          <p:cNvSpPr>
            <a:spLocks noChangeAspect="1" noChangeArrowheads="1"/>
          </p:cNvSpPr>
          <p:nvPr/>
        </p:nvSpPr>
        <p:spPr bwMode="auto">
          <a:xfrm>
            <a:off x="0" y="-1050925"/>
            <a:ext cx="2085975" cy="2190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6" name="Picture 10" descr="http://origin.arstechnica.com/journals/apple.media/thumb/210/210/old_cam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785142"/>
            <a:ext cx="1981200" cy="2072858"/>
          </a:xfrm>
          <a:prstGeom prst="rect">
            <a:avLst/>
          </a:prstGeom>
          <a:noFill/>
        </p:spPr>
      </p:pic>
      <p:sp>
        <p:nvSpPr>
          <p:cNvPr id="14348" name="AutoShape 12" descr="data:image/jpeg;base64,/9j/4AAQSkZJRgABAQAAAQABAAD/2wCEAAkGBhIQERQUExQVFRUVFhcUFhgXGBcaGBUYFRQYFRYYGRYcHCYeGB0jGRQUIC8gJCcpLiwsFR4xNTAqNSYrLCkBCQoKDgwOFw8PFSkcHCQpKSkpKSkpKSkpLCkpKSkpKSkpKSkpKSkpKSkpKSkpKSkpKSksKSkpLCkpKSkpLCkpKf/AABEIAMkA8AMBIgACEQEDEQH/xAAcAAABBAMBAAAAAAAAAAAAAAAABAUGBwECAwj/xABIEAACAQMCAwUFBQUECgAHAQABAgMABBESIQUGMQcTQVFhIjJxgaFCcpGxwRQjM1KCYpKi0RUWNENTc4Oy4fAkY5OjwtLxCP/EABgBAQEBAQEAAAAAAAAAAAAAAAABAgME/8QAIhEBAQACAgMAAgMBAAAAAAAAAAECERIxAyFRE0FhgZEy/9oADAMBAAIRAxEAPwC8aKKKArBNZpr5gmKwtggZ2JORt8R0zsM1LdBLHzjCbnuMNvgCTKGJic4AYN1ypGOtPuaobjkb6rtSWE1vBHIdMsTIQG9kxnQCTljsRnpVpcI5ilS3j/aImDiNS5VlOfZyT7ek58/XNSX6qT5oJqkOZO0W6eYHUVjJbu4wuFIIIBkb7ZAIbHTONqWcvdqF3aRql3D3oK642Eih9B23z73Q+VOUXhU6/wBZJn4kttEEaJVYzddUeNgxbOAS2wTrhST4CpSDVB3fOFw80klvciEMxOlVQHqT7RIyxzv8TXeLnniq9LpW+9HGf0qc2/xVe1FUkO0ziydTA/xjx+RFKIu2W+X+JbQt90uv+dXlEvjq5aKq237bf+JZuPuyA/mopwg7arM+/FcJ/Qrfk1OUT8eXxYVFQyDtc4Y3WVk+9G4/SnCDtD4a/S7h+baf+4CruJxvxI6xmktpxWGbPdyI+AG9lgdj0PwPnUbu7aa44lGyNIkdux7z2iFcBFZUVOjAl8sx/lAHjVZS+isA1mgKKM0ZoCiiigKKKKAooooCiiigKKK1kGQRnG3Xy9aAZ8dcD40x82QrPaTIJCDpJHd6WY43KhTs2RkY9ai3HeX5oiW7zvhk7tkPt18wfpUL/wBYrYkhpo8AEYV2R9QI33GxG/Ss2zpULWV3k7uOMBnIjUaULZfYDSUz/wC/OroXsndEHdX1wjaQCPsFsbjAI2z8fnVaW16jzs0s76VPeQkXEZJdc6O8YgHGGPj40u4XzlPFJ++miAIwBC5c5J81Yj8ak0I3zA1xG5iuQ0TrkFCuOoxqHmDjqNjW1z36wxOCZEkiGMKW7tY20Nk/ZAJPpvvVs8DtTxYxtPbrPChyHnAyB/YIOsg+R2qFdovCdfEJY4oJNEfdo6xYAjRgpDIMj3l1ZGMErTTfPZvTjj4AMEDD02+e4rJ4pGfetB/SRUi5O7KkvYHkNxMhWV419lCMJjGRn3hnBwcZBxS647DZx/DvFP3oyPqCazwrpPJEMN/a+MEyfAt+hrkZ7bO0ky/HJ/MVJLjsg4onuvBJ8HI/NabJ+zvi6dbbV910P61ONa5Y/SOKSM9LjPxUV1EOeksLfEY/I1wl5U4imdVjN8kz+WabLi2lj/iW0ifFHH6U0vKHtrJz9mJvg+P0pLeWTIpLW+R6Mp/80xm7QfZYfPFYa7UjGuQf1HH500Wpby7zPdwBbtJYyFc2wjcHDpgHdh7WBhceRrpcc5Xshn0TOhlYvpjboANWlWwCoA6nqcAVFrVFWxaUOe9inOAD0Vwnt+mCOvrXOHi74Yq+Ax3BGWOQQd/ma2446Wn2f8/3XerBM4miGFLNnvUJIAGr7W58d/WrdzXmzkK80TnMZnwCRhC51Nvkju5OgBI28etTq65tIR1SN0lKsI9mUh8HT9pPH+yfhVl0zl2k/NHOTIdFsy5WRI2ZgCpd3ChBvnIycnGNsZFP/L/FxcxBjs42cbDB88AnAPhvVOcU4jBHJaLgMvfEzt3BYwr4sku+slizZ3O5py5Q5hW1luV/aXEWsLAJUCkxjLBsOq53cjOR0+FSVlctFVdedqBjfQJA6JiSSQIoONQARArFSMHr16ipdwvtAsLjASdQx+y+UP8AiwD+NbRI6KwGzWaAooooCiiigKaeZ7qWO3Yw4Eh2DEZC58ceNO1aTQhwQwyD1FBR0vPF5EhinVJxlsPllf2uudiDVdX/AA5nJYKcnPiP86vvj3ZcJW1wTd23UBhkD4MNx+FRDinZZxRgV/cyj7+D/iWsyaFSDhcnTQR8qUWFsI3/AHgOMHoOpxsPTfxqcQdlnFYm1Jarn1ljI/AmlS9mXF5HVjbwIV6Fnjx81Gc/OtBw5A7Su67i37v2cBXY4y3hkY6Ypz7T4obq4ZYwzGGEC5ZA+EBkDRl2QHGhe8Ygg7MRTpy12Wss63N40byg5CRKFjX0AAA+lRbnXhjWDsrSxYe5/aQ8kLtI5Ll+7JRtLRbkFSPE+dSi0eRbmB7C2NuQYxGoG2CCBhsjwOrJPxp/qEdlViyWryFVRZpS6BVKKV6BxGSdGry9BU3qgxRiiigKwVrNFAlm4XC/vxRt95FP5im6fkmwf3rSA/8ATUfkKe6KCku1XlO3tjH3KwwK3u6tax5UHUCQCMnVk5xkAVryJyVacVnupmgEduNCIsTtpEqgayjbZBHXbHtCpN2qcaQgwMNKIjTNMU1hJAv7qMDSwy2TknA6DO9d+yPi6d1LZ6DHJbyM2lhhikja1Zhge0NWDt5VlT7ZQ8M4fkRLDEwGDoGX+BIySfia2l50tCCDrIOx9jY5+NRPmHlGKWeWKNnQJ3cu7ErrkMjEDIO2FBx/aqIS85wW0skUwLMrac6NhgY9kowzn1FOX6NGriPApRMiQxokLM6xMdIX2QTnvMkr8DsDtU57PuV7BbNRe6Gndi51M+VB2VdQOOgzsfGq6HGLaSYM3chCTqwsiNpJ9rcEjOPHFP8AJzNZxmFYJR3SkCQHd9G3ueyozjPWkKsmTszsJZEkjA7vpImpmWReqjOr2SGApFxjsVs5ATA8kDeWe8T5q2/4GoxwPjEs9yy2Tlg5JRM6GiQHAaR8YOfIZNXJYo4jUSEM4A1EbAnxxWkU4Y+LcCOcmW3HUjU8WPVfei+I2qe8qdo9tfYUnupT9ljs33H6H4dalbJnY1BOaOymCfMlri3m64A/dOfVfsn1X8KCe5oqrOC853fDpBb36NjorHc46ZR+kg9OtWXZXyTIHjYMp6EUCiiiigKKKKAooooCiiigKrLtw4E01vFOmf3DEvjroYDUQPEjAPyqza4XtosqMjDIYYNAwck8dimhMSEaoMKBq1FoiMwyhvtKyFTnwOQdxUmqprvk7/Rrl0WUR52eEt7A8NhkgDJ/l676vBXw/nKY/wAO9SQD7M0IYj0LREH8azsWdRUKtOdLk9YreX/lT4P9x1z9aOKdoEioVitZf2hvcVwCvqSUJJx5YyauxNaKqmx7TbyBgblY54e+7h3t4pVET4yVOvBLDrp09M7jpU7h50sW6XUPzcL9GxVD3RTavMloelzB/wDVT/8AastzHaAZNzAB/wA2P/OgrntbieLVqM629wNDtCykE43SSNhv02YEdcUdlXDbiRpr862VoRFB3zIGlK+8zaBhRlQudz1pB2xcwLdIsUe8cY793xsR7sYH3nOB54Jp5PMf+geD2iMubhk2Q9FLHW5YeS6gMeJOPOoEi80ywz3P7bDMhkZNJCZQBE0nYHJ3J3GRVOcfjd55JNLYdywyCNvDrXovkzni24nCAzR970aNsb+qqeo+FNfalZW0NphAkc0jqIwFBLb+3t4DHU/CprV2u3nNa7wxkkbGn/h8jLPhghA2P7tD8eu1XfY9l1lLDE8sf7zSrFoz3e5GdgvStIrjswu47O8Z520YTQFPvli3TT12xk5r0AjggEdDuPnTDbciWKSLL3CtIvR2yxJ8zn3j6nepABQFFFFAg4xwaG6jMcyB1Pn1B8Cp6qfUVArcT8FuVRy0ltK2FfzP8rjosgHQ9GwfGrLNIeMcJjuoXhkGUcYPmD4MD4EHBB8xUCuGYOoZTkEZB8wa6VDuzy/kAmtJjmW2cqT5jwI9DkN/VUxqgooooCiiigKKKKApFxd5hC5t1VpQPZDdDuM+I8M0tooIK3O17b/7TZMAPtLq0/3l1qPmRWn+t3Cbz/aIkBP2pY0ZR/1VyB8yKnmKY+YeULe8Q6lCSEHTKgAkU+eftD+y2QagQy9ndhIMoroCMgxyvj0IBYr9KZOY+SXtLWZ7d5ZtIDGORtJ0IdTGN4grBh1HwrfszvZYXmsZz7UTsF8tt8qPBWUhgPDepHzpx0WtuSesh7tSQdKkg7sRuBgGgo7leGW8u0ittSyGQ3DO08rRgp1dkPvE5AycmrLk5Y4wOktq/wAf/MRqHcuc0LZXkc0rLh5Z4ZVByFjcIySo2hSw1LgnHj4VeobamhWcnL/GR/urFv7n6w1wflTirEE29iD1Dfu/ZPmP3JqcScwmZnS1QylCVZ9hErDYrrPvEegNIpouLH3GgH3n/wAoamouzXwDs3YSCa9kWVlYSLEmox94OkkjudUrDwBwB4Co12vWhm/eHf2jGn9lIh7R+cjN+FTOCy4yXQvcWqoGUuArMSoPtAZVcEjO9VdzlzYJl0DbbSPTU7Ox/FvpWoiFvwyWIoykgkagQcEbnH5V0huLiSTWXeRxtliWPwyaVcaulZ/ZO2lVA8gqhcfT60u4FxOOGM5GWPSqN7bgzRkFt2IJb4scV6Rt49KqPJQPwGKoPgJa4uI4yN5ZEGPJQcn5YFegatSCiiisqKKK1qAoNFak0EOtho49KB/vLRHb1IYrn8FH4VNagnLEv7Txi/nG6Qqlqp8CV3b6hqndUFFFFAUUUUBRRRQFFaSyhQWYgAbkk4AHqfCq45m7XljYpaKshHWRs6f6QCM/E1NrJtZVJ72+jhQvIwVR1Jqq+F9rd5JIiGGFizBR769epPtHYDJ+VNXaDxi7u1aVQVt1OleuWGcalHl602WaKecOb4v2xbi2Z0YKAzhQclcgEr0IwSOuaa+Yuer19IeSORSuoaVQxn1OltQI+PiQajvC+U7+7QvDGxCt1LBckjqA3Xb867ryFxRck2zEHrjQSfkGzWQ0cT4zJcLuijQQ3sqfDxJzsKsOw7Y5Vtyk2hmZNKupGsMRpzpGxIPwqCycpXcStqheIHrrilP+IIwFM1zZMo+wcdNJz8j4j5itQejuQeNWpt44YzodRurYyT47jY1L68qcG488bqdXSvQvI/Mv7XCAxyygb+YoiRXPuNj+U/lXl3iGg6SeuB+NepjXnHinIV3JfvaRxHIkYrIchO7JyrFsYAwQPjtVEbLRkmlEFyq7IuWOw2zv8PGrFsP/APPzdZrsD0jjz9WP6VPeV+zmz4fho0Lyf8STBYfDYBfkKBh7LuRZLfN3cjErjEaHrGrdS3kx6Y8BVj0YooCiiigxWK2rWoMGo7z1zMLC0eQfxG/dwr4l22GB446/hTxxTiUdvE0srBEQZJP0AHiT5VA+W7OTi94OITqVtoSRaRH7RB/iEeOD+J9FoJJ2fcuGxskR/wCK5Msx8e8fcj5DA+VSWsCs1QUUUUBRRWryAAkkADck9B8TQZzTJzNzfb2CZlbLH3Y13dvl4D1O1Q/nHtaSPVFZkO3QyndV+4PtH16fGqou715nLyMzu27MxyTWbk3Mdn7mnnq4v2IY6IvsxrnH9R+2fpUd1Vrmis7b1o78rzqt3DrICs2jJ8C4Kg58OtWtxaFUJGyhR8gP/wCCqNuCAMnwIP4U6WHO8iqUd2eMjBXbWo/ssfEeR2NWzbNT3h3J1/NIOIWdwkYmC4ikDaZEXZS+MjcbgYyMjem/nDnbjHDmXvYrVFckIUzJnSMnq2R8xUP4jDPYxxzW99LolJKBC6EDY7rqwDvjApp4jxq4vu7Sa5kkAb2e8GrSSMZ239KSMVPOTueeKcTuO4Sa2jbSXGuI4IXGQNJ64OflXXtH5DvVha7mnil0BVZY4zGEUnGobnO+M+O/pUD4Ha3trKlxbrhkLBX9nR4o3vHBHWnbivNfE7qNlubrEZHtKAuCM9MIu++PHwrekdOH9m80tk12CmgZ2J3IHl86euV+YHsLV3DBZCMR5AOSSPs+WM0h4Pag8Mupf2pysJTEXuK7sdjgtk4qJW07M2WOTvilWLOtu2O8HvJA/wAnU/RjTtb9tX/Etv7kn6FaqfNY1Gs7b1F223bHZt76TJ/SrfkadbbtK4c/+/C/fV1+pGK8+94a3jYscDrTa8Jenpuw4vDOMxSpIPHQwOPjjpSyqA5WLW08T94sZLqMscZycEHzzV2ca5ktrNdVxKkeegJ9pvuoNz8hVl2xljxpzoqtbntmWRitnaT3B88ED8FDH8q1Xi3MN3/Dt47VT4vpB/xkn/DVZWXmo1zFz7bWns572XoI49zn+0ei/Dr6VHk5A4lcf7XfnT4qhY/T2V+lSjl/km1st401P/xHwW+W2F+VBGbTle64rIs/EMxwKcx2wyM/e8QPPO59BVhQwhFCqAFAwABgADoAPAVtis0BRRRQFFFFBgmqV575gvL2R40LrbqxULGFOrBxl8nJ/KrpevO3HbZO/kO+dR6Fh+RrGTphIZpOGSL1JH343X6gYrj+zt5ofgwH0OKdEuJF92aVf6sj8DXccSuN/bRwAWOuNSAAMkkjFY9uu4Zu4kAzobA8diPxBp74HyddXY1IhEfXvGwqYHX2mIz8s0/8T4C1rbQ3DJFJNMy6URR3USadevHSV8Y3bKrnYHrXHhnON1dSmzLs6ziSD2yAwYxsRpPVd1x5b+FVi5fCS35NtJToe+jX1CvoPwkKhTSziPYzDGQP2yNWb3Q+Bq+AqIXVvNLOtrDHP3n8IxupGk9Dqx4DPXptTtzXK1rNMkkwMgKLhgSwREAUrnYqVA3/AFoxs3c09n17Z7suYvBkOV+OPCovFG8bBlYqykMCOoIOQQfMGrh5H53hjtmjmEjqZWKggMEjZVwDk53OpsDpmmTnfk+CPFzbyKLaXdSPdVs4I9N/CryrUkvavmvJiFBdiFJKgnIBJJJA+JNZe5kYYLEj6U5pwroQ6MPjiur8MbBxHn4YP61eTfCGmGzkZWYKzKmCxAOFycDJ6DJrraR+1S4LIkTIdShmUlcEA6c4J8KTwKF6mm14aKcVgrQsgrYHJwN6lyWYNNJPSn3hvDwi62wMdSeg+Pr5DxrThvDgAXbYDqfL0HrXHiN+ZPZXZQdh5+p9a5726TGYtb+f9pkRUGPaVUJ94sWABPhjONhsKtngXZNEH7/iDm8uG3bWT3YPkF+1j129BVUcBXVdW6+c0Q/+4tel664vN5e3K3tEjUKiqijoFAAHyFdMVmituTGazWMVmgKKKKAooooCiiigwa888wf7RL099vzr0Ma888xqBdS/fP51nJvE3fhWbuNyDEq5CmN5wOp15McfngKCx9SPKsxuoOSMge0R5hdyPnikNlMZO+kkfT3pLtt/MxKkN1BB6Y8PQmotLpeOZHcHWYlIwmogrjO8R37tsZxtg5wRvUj4Zwu24bMZoZHmf3RLMAQpIBZYolOZXGcM5YIp2znaofy9ZqLljqZiInePP23UKcHywCW/pFT7lyKznmk/amZQgOgD3CiHG5wTt72Ohyc1P4ZLP9d5yNftquQurCnJ64wCPLoGpxsuI293LGl7BDI2NUTsgZWUMASjEZGCRqRtxnOWFL7/AJctHiEYuwqqC7BihzqB0semnBORjFQCS4eNIVjxIwuJgmnoyrbsHKk/ZJKGs60sps534JLaTun7PJh5HdXQjupFznb+UhSAV8KnfCuEifgssTMjuyyzEIQRGzEsE9CBtTX2ryPFNDOzEIItIJQsmvJLjboTkHfr8qQ9mk7P+0zjPdpaujtjCvIWLIB56VB39apFXQXbxHZj/wC/Hani05jXGHiR/UDQfxX/ACpr4hBpbFckt+hrVdYl9vxSFhssyH+y4b6MaJJIm/3h/wCpD+q0hs4AFGetKdI86zpduF1HGq5/cvjwRmVv7uKX2XBintlozH7J9lgWGoE9Dv4Y/Ckrwq2xwacWhEdsmMDL7+vsGueXp2w9kfEOIa/ZGyjoPL1PmTSPH1rLLk1sw0jJrUmmbdlfL1zHDd27ynCJKjsdzgA56DevQXBuZbW8DG3lWTTjUBnK56ZUgEdK8z6mZgF94/T4+tT3sp4iIL5YgciVWVm82A1AD0Gk/jXSOGc37XdRWBWa24iiiigKKKKAooooCg0Vg0EO567RY+HDQqmScgEDB0oD0Lt+lUvxDjiXEzv7uo5x4b05do3GnPEZyjMMYXYke6MdPGo0eLSH3tL/AHkQn8cZrjcnpni9HiwVZG09dauo9SY2x9cUzWvEJJoY400DACNqGwKj7JG+4HT/ADrtbcQRHVxEoZSGBUsu6nI2yfKs3IigkchcpIRPBvj2WzqUeBZHypHp6VZlK554XFtZA2c8UkpDICyuF94o6lW6+hx8qkss6wFCZAvQxynIilHgRJ7oP8ykgg5qH2EBmYh8gHVjJ38CST5Y+tLF4m9sQltKwHVkY6oz5t6bjcHNWsH/AInzAsznLrIeoSEh+nT3dgAPtMQKzwDmQoxuXTPdqEgiXppLZ281LDLuOukKuc7MfFp7tkJedR/8tBpVvPAG2fQjf6V2RtIVjgmQgayR0O2WbyA8OlAvveMyyuGmdi0jZZyw0qpPgM9APDFP8POc3+j491H7pkYBAO8LsQhx9kCIBjjqzrUBjtI52YIitKNR04bTMq59pdJ2OBnSdj5jpTvx+fQkVvkM8eWmKgaQz6SI1x10gDJ8zjwpIqNcUj1NkA48PxNKLC28SDXO7/QUusyAOpzV3tuzXopUYorIHrW2n1/GiMKlOXED/wDDx/8AM/8AwpvUb+FOHEDiKLPTWxPySueXbv4+jYiAAk7DqTTddXJZhgbn3V8vImut7d7Dy8B5n/IV2trYp7R3kP8AhH+dahd9NIYu6BXq599vLP2R+tLOE3zW0qTL70Z1D44IA+tcQgA32xuTSjhFg9zIoVScnCL5+p/WrKzZqL15G5ka/tVkcBZASjgdNQAOR6EEGpFTRyvwFbK3WIbn3nP8zn3j+nyp3ro8oooooCiiigKKKKAqIdofM01nCvcadbHctnZR1xjx9al9Rbn3gguoMdGXJGRkHboazl0s7UVxC5W5kZ5FKsxJOnf6dfpTdLZKOjfjsfrinaXihQ6W1gjbDDV9GBrYcTjPVU/ush/FSB9K4vVMt9GQWT+G/wAN6WWbKy91OCEJ1KwHtRP01KD1B+0vjjwNLiLdvs49Qyn81H51gWifZkcfEMR9Cw+lFvuarleWdzZxsNAkjbdZUGuNhgeXtIfQ0xcOuUD6nKkdCCcDHlnw38amPDneHOmYEHwDKpB+DBQfmK58RLkaikTZ8TGmfx3rpMnnuNiK3nFBI59nqQMZ1EAeAx0pbFwOW5IOjulxuzkrn17vr89hSh7yVdlVV+6oX8sUnkvpD77fKtbZ1ak3DbqPh8bLbYaUjDzsM4Hkn/jb41GA2SfHfx8fWtheZ2pK8uGrFvx38eGvdYu4s7+Nc47iQdHz8azMSa0CVndjepTlbtORsqP8Dg/hXc3Mi+9E6/ImmbTXZLyRejsPgxpyPxw5LxNPE4+VKOJ8VSSBMfZcjGdzlM/pTI/Epf5tX3lU/pXbg10e9AKxuGyMMNlJGzDBHtDwq+qslnor4fZkHvHHtHdFPRR5mlb7dNyfP8zWJsrjzb/3euAGo92v9bfoPSs910/5jpbRGUgDJXO/mx9P0q7Oz/lAWsfeSKO9Ybf2F8hTP2dckBQs8q/8tT/3GrJArrjHk8mX6ZooorbiKKKKAooooCiiigK1ZAetbUUDZd8uwSe8g+VMl52bWsnhj5CpdRU1BWl72OQn3cfLIpluex919xyPnVyEVo0QNZ4tTKqHuOze7T3Xz8RTVccqXsf2Fb4bV6GeyzSSbhGanFededJ7W4XZ4XHqBmm64U+II+IIr0bLy5nwFI5+T0brGp+QpxrU8jz7Cnqv41t+xE7hhn4Z/LP5Vdd32a279YQPu7UzXXZDGfcLrTVa5qsXhMudmH4gfRsV1ThtwPsEj0Gf+0mp3P2WXK/w5c+hprueT7+LrGG+GKz7amWP1G/2U+KsPn+jYrWS2+PzVvzGRT0/7RHs8Ui/3iPw3FcWvUPXAPqoB/EAGp/TcvymNrXyK/iPy60o4LB+/Qk4AYEnwA6En8acpBqHskZ+JP0bNJ7WIq/71UZfIBVPpvpqzS7sdb679sohBOSmobjAONj4586nXZzyL3jCSQewpB+8fCjlDkWC6VGAKlWZncbhlONCb7Z+HX6VbdnZrEgRBgD6+taxxc/L5P8AXZEAGBsB0raiiujzCiiigKKKKAooooCiiigKKKKAooooCiiigKKKKAooooMYoxWaKDUxjyFamBT4CulFAkl4XE3VAflTbdcl2knvRj8BT7RU0IbP2U2L/ZYfdOKRJ2OWyuCJpsfynSfqRU/opqLuk3D7BYI1jQYVRgUpooqoKKKKAooooCiiigKKKKAooooP/9k="/>
          <p:cNvSpPr>
            <a:spLocks noChangeAspect="1" noChangeArrowheads="1"/>
          </p:cNvSpPr>
          <p:nvPr/>
        </p:nvSpPr>
        <p:spPr bwMode="auto">
          <a:xfrm>
            <a:off x="0" y="-914400"/>
            <a:ext cx="2286000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50" name="Picture 14" descr="http://www.beepzoid.com/images/europe-1920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876800"/>
            <a:ext cx="2358570" cy="198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Inventors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55000" lnSpcReduction="20000"/>
          </a:bodyPr>
          <a:lstStyle/>
          <a:p>
            <a:pPr algn="ctr">
              <a:buNone/>
            </a:pPr>
            <a:endParaRPr lang="en-US" sz="4800" u="sng" dirty="0" smtClean="0"/>
          </a:p>
          <a:p>
            <a:pPr algn="ctr">
              <a:buNone/>
            </a:pPr>
            <a:r>
              <a:rPr lang="en-US" sz="4800" u="sng" dirty="0" smtClean="0"/>
              <a:t>Thomas Edison-</a:t>
            </a:r>
            <a:r>
              <a:rPr lang="en-US" sz="4800" dirty="0" smtClean="0"/>
              <a:t>He invented the light bulb</a:t>
            </a:r>
          </a:p>
          <a:p>
            <a:pPr algn="ctr">
              <a:buNone/>
            </a:pPr>
            <a:r>
              <a:rPr lang="en-US" sz="4800" u="sng" dirty="0" smtClean="0"/>
              <a:t>James Watt-</a:t>
            </a:r>
            <a:r>
              <a:rPr lang="en-US" sz="4800" dirty="0" smtClean="0"/>
              <a:t> He invented the Steam Engine</a:t>
            </a:r>
          </a:p>
          <a:p>
            <a:pPr algn="ctr">
              <a:buNone/>
            </a:pPr>
            <a:endParaRPr lang="en-US" sz="4800" u="sng" dirty="0" smtClean="0"/>
          </a:p>
          <a:p>
            <a:pPr algn="ctr">
              <a:buNone/>
            </a:pPr>
            <a:endParaRPr lang="en-US" sz="4800" u="sng" dirty="0"/>
          </a:p>
          <a:p>
            <a:pPr algn="ctr">
              <a:buNone/>
            </a:pPr>
            <a:endParaRPr lang="en-US" sz="4800" u="sng" dirty="0" smtClean="0"/>
          </a:p>
          <a:p>
            <a:pPr algn="ctr">
              <a:buNone/>
            </a:pPr>
            <a:endParaRPr lang="en-US" sz="4800" u="sng" dirty="0"/>
          </a:p>
          <a:p>
            <a:pPr algn="ctr">
              <a:buNone/>
            </a:pPr>
            <a:endParaRPr lang="en-US" sz="4800" u="sng" dirty="0" smtClean="0"/>
          </a:p>
          <a:p>
            <a:pPr algn="ctr">
              <a:buNone/>
            </a:pPr>
            <a:endParaRPr lang="en-US" sz="4800" u="sng" dirty="0" smtClean="0"/>
          </a:p>
          <a:p>
            <a:pPr algn="ctr">
              <a:buNone/>
            </a:pPr>
            <a:r>
              <a:rPr lang="en-US" sz="4800" u="sng" dirty="0" smtClean="0"/>
              <a:t>The Wright brothers-</a:t>
            </a:r>
            <a:r>
              <a:rPr lang="en-US" sz="4800" dirty="0" smtClean="0"/>
              <a:t>Created the first airplane, In kitty hawk.</a:t>
            </a:r>
          </a:p>
          <a:p>
            <a:pPr algn="ctr">
              <a:buNone/>
            </a:pPr>
            <a:r>
              <a:rPr lang="en-US" sz="4800" u="sng" dirty="0" smtClean="0"/>
              <a:t>Alexander Graham Bell-</a:t>
            </a:r>
            <a:r>
              <a:rPr lang="en-US" sz="4800" dirty="0" smtClean="0"/>
              <a:t> </a:t>
            </a:r>
            <a:r>
              <a:rPr lang="en-US" sz="4800" dirty="0" smtClean="0"/>
              <a:t>He created the telephone, in 1876. Lived in Scotland.</a:t>
            </a:r>
          </a:p>
          <a:p>
            <a:pPr algn="ctr">
              <a:buNone/>
            </a:pPr>
            <a:endParaRPr lang="en-US" u="sng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endParaRPr lang="en-US" u="sng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13317" name="Picture 5" descr="http://www.old-picture.com/wright-brothers/pictures/Wright-Brothers-Airplane-001.jpg"/>
          <p:cNvPicPr>
            <a:picLocks noChangeAspect="1" noChangeArrowheads="1"/>
          </p:cNvPicPr>
          <p:nvPr/>
        </p:nvPicPr>
        <p:blipFill>
          <a:blip r:embed="rId2" cstate="print"/>
          <a:srcRect r="-1115" b="13559"/>
          <a:stretch>
            <a:fillRect/>
          </a:stretch>
        </p:blipFill>
        <p:spPr bwMode="auto">
          <a:xfrm>
            <a:off x="6477000" y="0"/>
            <a:ext cx="2362200" cy="1457326"/>
          </a:xfrm>
          <a:prstGeom prst="rect">
            <a:avLst/>
          </a:prstGeom>
          <a:noFill/>
        </p:spPr>
      </p:pic>
      <p:pic>
        <p:nvPicPr>
          <p:cNvPr id="13319" name="Picture 7" descr="http://people.hofstra.edu/geotrans/eng/ch2en/conc2en/img/bell_telepho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419600"/>
            <a:ext cx="2214000" cy="1952625"/>
          </a:xfrm>
          <a:prstGeom prst="rect">
            <a:avLst/>
          </a:prstGeom>
          <a:noFill/>
        </p:spPr>
      </p:pic>
      <p:pic>
        <p:nvPicPr>
          <p:cNvPr id="13315" name="Picture 3" descr="http://www.portlandfiremuseum.com/images/steam_eng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419600"/>
            <a:ext cx="2514600" cy="1819320"/>
          </a:xfrm>
          <a:prstGeom prst="rect">
            <a:avLst/>
          </a:prstGeom>
          <a:noFill/>
        </p:spPr>
      </p:pic>
      <p:sp>
        <p:nvSpPr>
          <p:cNvPr id="13313" name="Litebulb"/>
          <p:cNvSpPr>
            <a:spLocks noEditPoints="1" noChangeArrowheads="1"/>
          </p:cNvSpPr>
          <p:nvPr/>
        </p:nvSpPr>
        <p:spPr bwMode="auto">
          <a:xfrm>
            <a:off x="838200" y="304800"/>
            <a:ext cx="1447800" cy="1600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Laissez-faire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Policy allowing business to operate with little or no government interference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9218" name="Picture 2" descr="http://www.memphistn.gov/media/images/go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505200"/>
            <a:ext cx="5410200" cy="2701646"/>
          </a:xfrm>
          <a:prstGeom prst="rect">
            <a:avLst/>
          </a:prstGeom>
          <a:noFill/>
        </p:spPr>
      </p:pic>
      <p:sp>
        <p:nvSpPr>
          <p:cNvPr id="5" name="&quot;No&quot; Symbol 4"/>
          <p:cNvSpPr/>
          <p:nvPr/>
        </p:nvSpPr>
        <p:spPr>
          <a:xfrm>
            <a:off x="2514600" y="2819400"/>
            <a:ext cx="4648200" cy="4038600"/>
          </a:xfrm>
          <a:prstGeom prst="noSmoking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09800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Important questions</a:t>
            </a:r>
            <a:endParaRPr lang="en-US" sz="8000" dirty="0"/>
          </a:p>
        </p:txBody>
      </p:sp>
      <p:pic>
        <p:nvPicPr>
          <p:cNvPr id="8196" name="Picture 4" descr="C:\Documents and Settings\243466\Local Settings\Temporary Internet Files\Content.IE5\HEKOZL9H\MC9004348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9888" y="536575"/>
            <a:ext cx="1714500" cy="1714500"/>
          </a:xfrm>
          <a:prstGeom prst="rect">
            <a:avLst/>
          </a:prstGeom>
          <a:noFill/>
        </p:spPr>
      </p:pic>
      <p:pic>
        <p:nvPicPr>
          <p:cNvPr id="8197" name="Picture 5" descr="C:\Documents and Settings\243466\Local Settings\Temporary Internet Files\Content.IE5\5UU3DTM7\MC9004315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174625"/>
            <a:ext cx="2286000" cy="2286000"/>
          </a:xfrm>
          <a:prstGeom prst="rect">
            <a:avLst/>
          </a:prstGeom>
          <a:noFill/>
        </p:spPr>
      </p:pic>
      <p:pic>
        <p:nvPicPr>
          <p:cNvPr id="8199" name="Picture 7" descr="C:\Documents and Settings\243466\Local Settings\Temporary Internet Files\Content.IE5\2SV6V15Y\MM900178313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57200" y="4205288"/>
            <a:ext cx="2652712" cy="2652712"/>
          </a:xfrm>
          <a:prstGeom prst="rect">
            <a:avLst/>
          </a:prstGeom>
          <a:noFill/>
        </p:spPr>
      </p:pic>
      <p:pic>
        <p:nvPicPr>
          <p:cNvPr id="8201" name="Picture 9" descr="C:\Documents and Settings\243466\Local Settings\Temporary Internet Files\Content.IE5\5UU3DTM7\MM90023624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343400"/>
            <a:ext cx="1762125" cy="21577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What were the causes of the industrial revolution?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Agricultural revolution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Population explosion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Energy revolution</a:t>
            </a:r>
            <a:endParaRPr lang="en-US" dirty="0"/>
          </a:p>
        </p:txBody>
      </p:sp>
      <p:pic>
        <p:nvPicPr>
          <p:cNvPr id="7170" name="Picture 2" descr="http://www.flowinjection.com/methods/Yakima_fie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038600"/>
            <a:ext cx="2895600" cy="1930400"/>
          </a:xfrm>
          <a:prstGeom prst="rect">
            <a:avLst/>
          </a:prstGeom>
          <a:noFill/>
        </p:spPr>
      </p:pic>
      <p:pic>
        <p:nvPicPr>
          <p:cNvPr id="7172" name="Picture 4" descr="http://media.treehugger.com/assets/images/2011/10/overcrowd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038600"/>
            <a:ext cx="2971800" cy="1917701"/>
          </a:xfrm>
          <a:prstGeom prst="rect">
            <a:avLst/>
          </a:prstGeom>
          <a:noFill/>
        </p:spPr>
      </p:pic>
      <p:pic>
        <p:nvPicPr>
          <p:cNvPr id="7174" name="Picture 6" descr="http://t1.gstatic.com/images?q=tbn:ANd9GcTCbPWwEjbhdNH4ZQ6EpO9D4_fei6_fsodPq3bzCjidYYaBz4s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4038600"/>
            <a:ext cx="2619375" cy="1895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u="sng" dirty="0" smtClean="0"/>
              <a:t>How was Henry Bessemer an influential person during the industrial revolution?</a:t>
            </a:r>
            <a:endParaRPr lang="en-US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Purified Iron Ore to make steel. Which provided materials for big buildings to be made.  </a:t>
            </a:r>
            <a:endParaRPr lang="en-US" dirty="0"/>
          </a:p>
        </p:txBody>
      </p:sp>
      <p:pic>
        <p:nvPicPr>
          <p:cNvPr id="6146" name="Picture 2" descr="http://www.yazdaniint.com/uploaded_files/product_images/BIG1_2010_07_31_18_25_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267200"/>
            <a:ext cx="3036888" cy="1845199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3962400" y="51816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48" name="Picture 4" descr="http://www.meganracing.com/uploadimage/dpage/1052010_171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191000"/>
            <a:ext cx="2057400" cy="20574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294</Words>
  <Application>Microsoft Office PowerPoint</Application>
  <PresentationFormat>On-screen Show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Age of Industry</vt:lpstr>
      <vt:lpstr>Age of Industry</vt:lpstr>
      <vt:lpstr>Slide 3</vt:lpstr>
      <vt:lpstr>Industrial Revolution</vt:lpstr>
      <vt:lpstr>Inventors</vt:lpstr>
      <vt:lpstr>Laissez-faire</vt:lpstr>
      <vt:lpstr>Slide 7</vt:lpstr>
      <vt:lpstr>What were the causes of the industrial revolution?</vt:lpstr>
      <vt:lpstr>How was Henry Bessemer an influential person during the industrial revolution?</vt:lpstr>
      <vt:lpstr>How did Henry Ford influence the Automobile Industry? What is an assembly line? </vt:lpstr>
      <vt:lpstr>What were conditions like during the industrial revolution?</vt:lpstr>
      <vt:lpstr> Discuss the differences between capitalism and communism and how did Adam Smith influence this argument?</vt:lpstr>
      <vt:lpstr>Discuss the positive and negative effects of the industrial revolution?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of Industry</dc:title>
  <dc:creator>243466</dc:creator>
  <cp:lastModifiedBy>243466</cp:lastModifiedBy>
  <cp:revision>7</cp:revision>
  <dcterms:created xsi:type="dcterms:W3CDTF">2013-01-09T12:34:45Z</dcterms:created>
  <dcterms:modified xsi:type="dcterms:W3CDTF">2013-01-09T13:38:47Z</dcterms:modified>
</cp:coreProperties>
</file>