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82" r:id="rId2"/>
    <p:sldId id="256" r:id="rId3"/>
    <p:sldId id="257" r:id="rId4"/>
    <p:sldId id="267" r:id="rId5"/>
    <p:sldId id="281" r:id="rId6"/>
    <p:sldId id="283" r:id="rId7"/>
    <p:sldId id="284" r:id="rId8"/>
    <p:sldId id="261" r:id="rId9"/>
    <p:sldId id="265" r:id="rId10"/>
    <p:sldId id="262" r:id="rId11"/>
    <p:sldId id="266" r:id="rId12"/>
    <p:sldId id="268" r:id="rId13"/>
    <p:sldId id="269" r:id="rId14"/>
    <p:sldId id="273" r:id="rId15"/>
    <p:sldId id="271" r:id="rId16"/>
    <p:sldId id="272" r:id="rId17"/>
    <p:sldId id="274" r:id="rId18"/>
    <p:sldId id="275" r:id="rId19"/>
    <p:sldId id="270" r:id="rId20"/>
    <p:sldId id="276" r:id="rId21"/>
    <p:sldId id="277" r:id="rId22"/>
    <p:sldId id="278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34567" autoAdjust="0"/>
    <p:restoredTop sz="86333" autoAdjust="0"/>
  </p:normalViewPr>
  <p:slideViewPr>
    <p:cSldViewPr>
      <p:cViewPr varScale="1">
        <p:scale>
          <a:sx n="99" d="100"/>
          <a:sy n="99" d="100"/>
        </p:scale>
        <p:origin x="-5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069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29F53-BFFE-4BE9-8C0D-BED388993D14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C674E-1D74-4922-9D3C-B32EE36F8C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ouis-xiv.de/index.php?t=start&amp;a=start" TargetMode="External"/><Relationship Id="rId3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stles.org/castles/Europe/Western_Europe/France/france6.htm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hyperlink" Target="http://en.wikipedia.org/wiki/Frederick_II_of_Prussia" TargetMode="External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epartments.kings.edu/womens_history/mariatheres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11-8-12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the chart from yesterday out on your desk! </a:t>
            </a:r>
          </a:p>
          <a:p>
            <a:r>
              <a:rPr lang="en-US" dirty="0" smtClean="0"/>
              <a:t>Define Absolutism: What do you think it means? </a:t>
            </a:r>
          </a:p>
          <a:p>
            <a:endParaRPr lang="en-US" dirty="0" smtClean="0"/>
          </a:p>
          <a:p>
            <a:r>
              <a:rPr lang="en-US" dirty="0" smtClean="0"/>
              <a:t>Turn your Age of Exploration Packet into the LATE bin if you did not turn it in yesterday!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Trouble with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990600"/>
            <a:ext cx="56388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Spanish Armada (1588)</a:t>
            </a:r>
          </a:p>
          <a:p>
            <a:pPr lvl="1"/>
            <a:r>
              <a:rPr lang="en-US" dirty="0" smtClean="0"/>
              <a:t>Spain and England were enemies</a:t>
            </a:r>
          </a:p>
          <a:p>
            <a:pPr lvl="2"/>
            <a:r>
              <a:rPr lang="en-US" dirty="0" smtClean="0"/>
              <a:t>Queen Elizabeth supported Protestant rebellions and allowed ship captains to attack Spanish ships and steal gold and silver.</a:t>
            </a:r>
          </a:p>
          <a:p>
            <a:pPr lvl="1"/>
            <a:r>
              <a:rPr lang="en-US" dirty="0" smtClean="0"/>
              <a:t>Philip ordered navy to assemble great fleet, the </a:t>
            </a:r>
            <a:r>
              <a:rPr lang="en-US" b="1" dirty="0" smtClean="0"/>
              <a:t>Spanish Armada</a:t>
            </a:r>
          </a:p>
          <a:p>
            <a:pPr lvl="1"/>
            <a:r>
              <a:rPr lang="en-US" dirty="0" smtClean="0"/>
              <a:t>Totaled about 130 ships, 20,000 soldiers, sailors</a:t>
            </a:r>
          </a:p>
          <a:p>
            <a:pPr lvl="1"/>
            <a:r>
              <a:rPr lang="en-US" dirty="0" smtClean="0"/>
              <a:t>In 1588, the “invincible” fleet sailed into English channel and were defeated…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Queen Elizabeth 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66800"/>
            <a:ext cx="2125687" cy="3693828"/>
          </a:xfrm>
          <a:prstGeom prst="rect">
            <a:avLst/>
          </a:prstGeom>
        </p:spPr>
      </p:pic>
      <p:pic>
        <p:nvPicPr>
          <p:cNvPr id="6" name="Picture 5" descr="Route of Armad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1886059" cy="4148137"/>
          </a:xfrm>
          <a:prstGeom prst="rect">
            <a:avLst/>
          </a:prstGeom>
        </p:spPr>
      </p:pic>
      <p:pic>
        <p:nvPicPr>
          <p:cNvPr id="5" name="Picture 4" descr="Spanish_Arma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657600"/>
            <a:ext cx="3810000" cy="2965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Wars in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61722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French Protestants called Huguenots and Catholics fought 8 religious wars.</a:t>
            </a:r>
          </a:p>
          <a:p>
            <a:pPr lvl="1"/>
            <a:r>
              <a:rPr lang="en-US" b="1" dirty="0" smtClean="0"/>
              <a:t>St. Bartholomew’s Day Massacre </a:t>
            </a:r>
            <a:r>
              <a:rPr lang="en-US" dirty="0" smtClean="0"/>
              <a:t>(1572) - six week slaughter of Huguenots.</a:t>
            </a:r>
          </a:p>
          <a:p>
            <a:r>
              <a:rPr lang="en-US" b="1" dirty="0" smtClean="0"/>
              <a:t>Henry IV </a:t>
            </a:r>
            <a:r>
              <a:rPr lang="en-US" dirty="0" smtClean="0"/>
              <a:t>became the King of France.  </a:t>
            </a:r>
          </a:p>
          <a:p>
            <a:pPr lvl="1"/>
            <a:r>
              <a:rPr lang="en-US" dirty="0" smtClean="0"/>
              <a:t>Many people did not like Henry because he was protestant. </a:t>
            </a:r>
          </a:p>
          <a:p>
            <a:pPr lvl="2"/>
            <a:r>
              <a:rPr lang="en-US" dirty="0" smtClean="0"/>
              <a:t>So he converted to Catholicism.</a:t>
            </a:r>
          </a:p>
          <a:p>
            <a:pPr lvl="1"/>
            <a:r>
              <a:rPr lang="en-US" b="1" dirty="0" smtClean="0"/>
              <a:t>Edict of Nantes </a:t>
            </a:r>
            <a:r>
              <a:rPr lang="en-US" dirty="0" smtClean="0"/>
              <a:t>(1598) =  gave Huguenots limited freedom of worship </a:t>
            </a:r>
          </a:p>
          <a:p>
            <a:r>
              <a:rPr lang="en-US" dirty="0" smtClean="0"/>
              <a:t>Became one of France’s most respected monarchs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t. Bartholomew's Day Massac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13360" y="1295400"/>
            <a:ext cx="2830640" cy="2971800"/>
          </a:xfrm>
          <a:prstGeom prst="rect">
            <a:avLst/>
          </a:prstGeom>
        </p:spPr>
      </p:pic>
      <p:pic>
        <p:nvPicPr>
          <p:cNvPr id="5" name="Picture 4" descr="Henry IV of Fr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1825" y="2819400"/>
            <a:ext cx="2162175" cy="3406332"/>
          </a:xfrm>
          <a:prstGeom prst="rect">
            <a:avLst/>
          </a:prstGeom>
        </p:spPr>
      </p:pic>
      <p:pic>
        <p:nvPicPr>
          <p:cNvPr id="6" name="Picture 5" descr="Edict of Nant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4038600"/>
            <a:ext cx="1594339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Louis XIII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54102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After Henry IV’s death, his 4 year old son Louis came to power.</a:t>
            </a:r>
          </a:p>
          <a:p>
            <a:r>
              <a:rPr lang="en-US" dirty="0" smtClean="0"/>
              <a:t>Louis XIII was too young and too weak to rule France.</a:t>
            </a:r>
          </a:p>
          <a:p>
            <a:pPr lvl="1"/>
            <a:r>
              <a:rPr lang="en-US" dirty="0" smtClean="0"/>
              <a:t>Cardinal Richelieu = minister who advised Louis</a:t>
            </a:r>
          </a:p>
          <a:p>
            <a:r>
              <a:rPr lang="en-US" dirty="0" smtClean="0"/>
              <a:t>Richelieu took 2 steps to increase the power of the King.</a:t>
            </a:r>
          </a:p>
          <a:p>
            <a:pPr lvl="1"/>
            <a:r>
              <a:rPr lang="en-US" dirty="0" smtClean="0"/>
              <a:t>Moved against the Huguenots</a:t>
            </a:r>
          </a:p>
          <a:p>
            <a:pPr lvl="1"/>
            <a:r>
              <a:rPr lang="en-US" dirty="0" smtClean="0"/>
              <a:t>Weakened the nobles power</a:t>
            </a:r>
          </a:p>
        </p:txBody>
      </p:sp>
      <p:pic>
        <p:nvPicPr>
          <p:cNvPr id="4" name="Picture 6" descr="richeli"/>
          <p:cNvPicPr>
            <a:picLocks noChangeAspect="1" noChangeArrowheads="1"/>
          </p:cNvPicPr>
          <p:nvPr/>
        </p:nvPicPr>
        <p:blipFill>
          <a:blip r:embed="rId2" cstate="print"/>
          <a:srcRect t="8562"/>
          <a:stretch>
            <a:fillRect/>
          </a:stretch>
        </p:blipFill>
        <p:spPr>
          <a:xfrm>
            <a:off x="5715000" y="1143000"/>
            <a:ext cx="3071813" cy="4068763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 XIV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4958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Henry IV and Louis XIII strengthened the French monarchy and paved the way for the most powerful French King – Louis XIV.</a:t>
            </a:r>
          </a:p>
          <a:p>
            <a:pPr lvl="1"/>
            <a:r>
              <a:rPr lang="en-US" dirty="0" smtClean="0"/>
              <a:t>Only 14 years old when he became king!</a:t>
            </a:r>
          </a:p>
          <a:p>
            <a:r>
              <a:rPr lang="en-US" dirty="0" smtClean="0"/>
              <a:t>Louis XIV Basics…</a:t>
            </a:r>
          </a:p>
          <a:p>
            <a:pPr lvl="1"/>
            <a:r>
              <a:rPr lang="en-US" dirty="0" smtClean="0"/>
              <a:t>Called himself the Sun King</a:t>
            </a:r>
          </a:p>
          <a:p>
            <a:pPr lvl="1"/>
            <a:r>
              <a:rPr lang="en-US" dirty="0" smtClean="0"/>
              <a:t>Believed in Divine Right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L’etat</a:t>
            </a:r>
            <a:r>
              <a:rPr lang="en-US" dirty="0" smtClean="0"/>
              <a:t>, </a:t>
            </a:r>
            <a:r>
              <a:rPr lang="en-US" dirty="0" err="1" smtClean="0"/>
              <a:t>c’est</a:t>
            </a:r>
            <a:r>
              <a:rPr lang="en-US" dirty="0" smtClean="0"/>
              <a:t>, </a:t>
            </a:r>
            <a:r>
              <a:rPr lang="en-US" dirty="0" err="1" smtClean="0"/>
              <a:t>moi</a:t>
            </a:r>
            <a:r>
              <a:rPr lang="en-US" dirty="0" smtClean="0"/>
              <a:t>” = “I am the State”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6" descr="Louis XIV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1371600"/>
            <a:ext cx="3922713" cy="4876800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Reign of Louis XIV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219200"/>
            <a:ext cx="60198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Distrusted the nobles and weakened their power in France.</a:t>
            </a:r>
          </a:p>
          <a:p>
            <a:pPr lvl="1"/>
            <a:r>
              <a:rPr lang="en-US" dirty="0" smtClean="0"/>
              <a:t>Appointed Intendants to collect taxes and administer Justice.</a:t>
            </a:r>
          </a:p>
          <a:p>
            <a:r>
              <a:rPr lang="en-US" dirty="0" smtClean="0"/>
              <a:t>Appointed Minister of </a:t>
            </a:r>
            <a:r>
              <a:rPr lang="en-US" b="1" dirty="0" smtClean="0"/>
              <a:t>Finance Jean Baptiste Colbert</a:t>
            </a:r>
          </a:p>
          <a:p>
            <a:pPr lvl="1"/>
            <a:r>
              <a:rPr lang="en-US" dirty="0" smtClean="0"/>
              <a:t>Used </a:t>
            </a:r>
            <a:r>
              <a:rPr lang="en-US" b="1" dirty="0" smtClean="0"/>
              <a:t>Mercantilist policies </a:t>
            </a:r>
            <a:r>
              <a:rPr lang="en-US" dirty="0" smtClean="0"/>
              <a:t>to increase revenue ($) in France.</a:t>
            </a:r>
          </a:p>
          <a:p>
            <a:pPr lvl="2"/>
            <a:r>
              <a:rPr lang="en-US" dirty="0" smtClean="0"/>
              <a:t>Mercantilism = an economic policy where you export more than you import to make profits.</a:t>
            </a:r>
          </a:p>
          <a:p>
            <a:pPr lvl="1"/>
            <a:r>
              <a:rPr lang="en-US" dirty="0" smtClean="0"/>
              <a:t>Increased Taxes to very high rates!</a:t>
            </a:r>
          </a:p>
          <a:p>
            <a:r>
              <a:rPr lang="en-US" dirty="0" smtClean="0"/>
              <a:t>Attempted to expand France’s boundaries.</a:t>
            </a:r>
          </a:p>
          <a:p>
            <a:pPr lvl="1"/>
            <a:r>
              <a:rPr lang="en-US" dirty="0" smtClean="0"/>
              <a:t>France had strongest army in Europe.</a:t>
            </a:r>
          </a:p>
          <a:p>
            <a:pPr lvl="1"/>
            <a:r>
              <a:rPr lang="en-US" dirty="0" smtClean="0"/>
              <a:t>Established “</a:t>
            </a:r>
            <a:r>
              <a:rPr lang="en-US" b="1" dirty="0" smtClean="0"/>
              <a:t>New France</a:t>
            </a:r>
            <a:r>
              <a:rPr lang="en-US" dirty="0" smtClean="0"/>
              <a:t>” a fur trading colony in Canada.</a:t>
            </a:r>
          </a:p>
          <a:p>
            <a:pPr lvl="1"/>
            <a:r>
              <a:rPr lang="en-US" dirty="0" smtClean="0"/>
              <a:t>Invaded the Netherlands – all </a:t>
            </a:r>
            <a:r>
              <a:rPr lang="en-US" b="1" dirty="0" smtClean="0"/>
              <a:t>failed</a:t>
            </a:r>
          </a:p>
          <a:p>
            <a:r>
              <a:rPr lang="en-US" dirty="0" smtClean="0"/>
              <a:t>Built palace of Versailles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is XIV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295400"/>
            <a:ext cx="2813191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Versailles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876800" cy="5638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Versailles was a grand spectacle of kingly power </a:t>
            </a:r>
          </a:p>
          <a:p>
            <a:pPr lvl="1"/>
            <a:r>
              <a:rPr lang="en-US" dirty="0" smtClean="0"/>
              <a:t>Versailles emphasized political strength</a:t>
            </a:r>
          </a:p>
          <a:p>
            <a:pPr lvl="1"/>
            <a:r>
              <a:rPr lang="en-US" dirty="0" smtClean="0"/>
              <a:t>Served as the seat of government for over 100 years.</a:t>
            </a:r>
          </a:p>
          <a:p>
            <a:r>
              <a:rPr lang="en-US" dirty="0" smtClean="0"/>
              <a:t>Practically every moment of king’s day required rituals by bowing courtiers</a:t>
            </a:r>
          </a:p>
          <a:p>
            <a:pPr lvl="1"/>
            <a:r>
              <a:rPr lang="en-US" dirty="0" smtClean="0"/>
              <a:t>Eating, dressing, walking in garden, all required a ritual</a:t>
            </a:r>
          </a:p>
          <a:p>
            <a:endParaRPr lang="en-US" dirty="0"/>
          </a:p>
        </p:txBody>
      </p:sp>
      <p:pic>
        <p:nvPicPr>
          <p:cNvPr id="7" name="Picture 6" descr="Versailles 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555549" y="1371600"/>
            <a:ext cx="3588451" cy="2590800"/>
          </a:xfrm>
          <a:prstGeom prst="rect">
            <a:avLst/>
          </a:prstGeom>
          <a:ln/>
        </p:spPr>
      </p:pic>
      <p:pic>
        <p:nvPicPr>
          <p:cNvPr id="8" name="Picture 7" descr="Versailles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330" y="3429000"/>
            <a:ext cx="3758748" cy="2816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VER_118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57010" y="387054"/>
            <a:ext cx="9201010" cy="593754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ersaille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382000" cy="6280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rsailles Hall of Miror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292" y="457200"/>
            <a:ext cx="8884708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Versailles Hall of mirrors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381000"/>
            <a:ext cx="7620000" cy="5713999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Absolutism</a:t>
            </a:r>
            <a:endParaRPr lang="en-US" dirty="0"/>
          </a:p>
        </p:txBody>
      </p:sp>
      <p:pic>
        <p:nvPicPr>
          <p:cNvPr id="5" name="Picture 12" descr="Philip II of Spai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1447800"/>
            <a:ext cx="2451563" cy="4525963"/>
          </a:xfrm>
          <a:prstGeom prst="rect">
            <a:avLst/>
          </a:prstGeom>
          <a:noFill/>
          <a:ln/>
        </p:spPr>
      </p:pic>
      <p:pic>
        <p:nvPicPr>
          <p:cNvPr id="6" name="Picture 5" descr="Louis XIV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1447799"/>
            <a:ext cx="2971800" cy="4507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rsailles Queens Bedr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609600"/>
            <a:ext cx="8367899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ersaille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Legacy of Louis XIV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1295400"/>
            <a:ext cx="5638800" cy="5334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Louis left a mixed legacy on France.</a:t>
            </a:r>
          </a:p>
          <a:p>
            <a:pPr lvl="1"/>
            <a:r>
              <a:rPr lang="en-US" dirty="0" smtClean="0"/>
              <a:t>France ranked above all other European nations in art, literature, and statesmanship.</a:t>
            </a:r>
          </a:p>
          <a:p>
            <a:pPr lvl="1"/>
            <a:r>
              <a:rPr lang="en-US" dirty="0" smtClean="0"/>
              <a:t>France was a military powerhouse</a:t>
            </a:r>
          </a:p>
          <a:p>
            <a:pPr lvl="1"/>
            <a:r>
              <a:rPr lang="en-US" dirty="0" smtClean="0"/>
              <a:t>France established colonies in Canada</a:t>
            </a:r>
          </a:p>
          <a:p>
            <a:r>
              <a:rPr lang="en-US" dirty="0" smtClean="0"/>
              <a:t>However, Louis’s legacy was more sad than glorious.</a:t>
            </a:r>
          </a:p>
          <a:p>
            <a:pPr lvl="1"/>
            <a:r>
              <a:rPr lang="en-US" dirty="0" smtClean="0"/>
              <a:t>Constant wars and construction of Versailles had ruined France.</a:t>
            </a:r>
          </a:p>
          <a:p>
            <a:pPr lvl="2"/>
            <a:r>
              <a:rPr lang="en-US" dirty="0" smtClean="0"/>
              <a:t>SUPER high taxes</a:t>
            </a:r>
          </a:p>
          <a:p>
            <a:pPr lvl="2"/>
            <a:r>
              <a:rPr lang="en-US" dirty="0" smtClean="0"/>
              <a:t>Abuse of Power</a:t>
            </a:r>
          </a:p>
          <a:p>
            <a:pPr lvl="2"/>
            <a:r>
              <a:rPr lang="en-US" dirty="0" smtClean="0"/>
              <a:t>Would lead to the French Revolution.</a:t>
            </a:r>
          </a:p>
        </p:txBody>
      </p:sp>
      <p:pic>
        <p:nvPicPr>
          <p:cNvPr id="4" name="Picture 3" descr="Louis XI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371600"/>
            <a:ext cx="3034453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Honorable Mentions…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57912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Maria Theresa (1740 - 1780) </a:t>
            </a:r>
            <a:endParaRPr lang="en-US" dirty="0" smtClean="0"/>
          </a:p>
          <a:p>
            <a:pPr lvl="1"/>
            <a:r>
              <a:rPr lang="en-US" dirty="0" smtClean="0"/>
              <a:t>Absolute Monarch of Austria</a:t>
            </a:r>
          </a:p>
          <a:p>
            <a:pPr lvl="1"/>
            <a:r>
              <a:rPr lang="en-US" dirty="0" smtClean="0"/>
              <a:t>War of Austrian Succession - Fought Frederick II of Prussia for control of Silesia.</a:t>
            </a:r>
          </a:p>
          <a:p>
            <a:pPr lvl="1"/>
            <a:r>
              <a:rPr lang="en-US" dirty="0" smtClean="0"/>
              <a:t>Reorganized Government</a:t>
            </a:r>
          </a:p>
          <a:p>
            <a:r>
              <a:rPr lang="en-US" b="1" dirty="0" smtClean="0"/>
              <a:t>Frederick II (1740-1786)</a:t>
            </a:r>
          </a:p>
          <a:p>
            <a:pPr lvl="1"/>
            <a:r>
              <a:rPr lang="en-US" dirty="0" smtClean="0"/>
              <a:t>Absolute Monarch of Prussia (Germany)</a:t>
            </a:r>
          </a:p>
          <a:p>
            <a:pPr lvl="1"/>
            <a:r>
              <a:rPr lang="en-US" dirty="0" smtClean="0"/>
              <a:t>Started the War of Austrian Succession by attacking Austria.</a:t>
            </a:r>
          </a:p>
          <a:p>
            <a:pPr lvl="1"/>
            <a:r>
              <a:rPr lang="en-US" dirty="0" smtClean="0"/>
              <a:t>Unified Prussian into one nation.</a:t>
            </a:r>
          </a:p>
          <a:p>
            <a:r>
              <a:rPr lang="en-US" b="1" dirty="0" smtClean="0"/>
              <a:t>Peter the Great (1682-1785)</a:t>
            </a:r>
          </a:p>
          <a:p>
            <a:pPr lvl="1"/>
            <a:r>
              <a:rPr lang="en-US" dirty="0" smtClean="0"/>
              <a:t>Absolute Monarch of Russia</a:t>
            </a:r>
          </a:p>
          <a:p>
            <a:pPr lvl="1"/>
            <a:r>
              <a:rPr lang="en-US" dirty="0" smtClean="0"/>
              <a:t>Tried to “Westernize” Russia</a:t>
            </a:r>
          </a:p>
          <a:p>
            <a:pPr lvl="1"/>
            <a:r>
              <a:rPr lang="en-US" dirty="0" smtClean="0"/>
              <a:t>Fought in the Great Northern War against Sweden for a port on the Baltic</a:t>
            </a:r>
          </a:p>
          <a:p>
            <a:pPr lvl="1"/>
            <a:r>
              <a:rPr lang="en-US" dirty="0" smtClean="0"/>
              <a:t>Built St. Petersburg</a:t>
            </a:r>
          </a:p>
        </p:txBody>
      </p:sp>
      <p:pic>
        <p:nvPicPr>
          <p:cNvPr id="5" name="Picture 6" descr="Maria Theresa of Austr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718300" y="1143000"/>
            <a:ext cx="2425700" cy="3048000"/>
          </a:xfrm>
          <a:prstGeom prst="rect">
            <a:avLst/>
          </a:prstGeom>
        </p:spPr>
      </p:pic>
      <p:pic>
        <p:nvPicPr>
          <p:cNvPr id="6" name="Picture 6" descr="Frederick the Great of Prussi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096000" y="2590800"/>
            <a:ext cx="2360510" cy="3200400"/>
          </a:xfrm>
          <a:prstGeom prst="rect">
            <a:avLst/>
          </a:prstGeom>
        </p:spPr>
      </p:pic>
      <p:pic>
        <p:nvPicPr>
          <p:cNvPr id="7" name="Picture 8" descr="peter_clos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736166" y="3657600"/>
            <a:ext cx="2407834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85000" lnSpcReduction="20000"/>
          </a:bodyPr>
          <a:lstStyle/>
          <a:p>
            <a:pPr marL="228600" indent="-228600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dirty="0" smtClean="0"/>
              <a:t>In 1516, teenager </a:t>
            </a:r>
            <a:r>
              <a:rPr lang="en-US" b="1" dirty="0" smtClean="0"/>
              <a:t>Charles V </a:t>
            </a:r>
            <a:r>
              <a:rPr lang="en-US" dirty="0" smtClean="0"/>
              <a:t>became King of Spain</a:t>
            </a:r>
          </a:p>
          <a:p>
            <a:pPr marL="628650" lvl="1" indent="-228600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dirty="0" smtClean="0"/>
              <a:t>Inexperienced, but had one kingly trait—as member of ancient, powerful Hapsburg family, prepared to rule as </a:t>
            </a:r>
            <a:r>
              <a:rPr lang="en-US" b="1" dirty="0" smtClean="0"/>
              <a:t>absolute monarch</a:t>
            </a:r>
          </a:p>
          <a:p>
            <a:pPr marL="228600" indent="-228600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b="1" dirty="0" smtClean="0"/>
              <a:t>Absolute monarch</a:t>
            </a:r>
            <a:r>
              <a:rPr lang="en-US" dirty="0"/>
              <a:t> </a:t>
            </a:r>
            <a:r>
              <a:rPr lang="en-US" dirty="0" smtClean="0"/>
              <a:t>= ruler whose power not limited by having to consult with nobles, common people or their representatives</a:t>
            </a:r>
          </a:p>
          <a:p>
            <a:pPr marL="628650" lvl="1" indent="-228600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dirty="0" smtClean="0"/>
              <a:t>Absolute monarchs believed they ruled by </a:t>
            </a:r>
            <a:r>
              <a:rPr lang="en-US" b="1" dirty="0" smtClean="0"/>
              <a:t>divine right</a:t>
            </a:r>
            <a:endParaRPr lang="en-US" dirty="0" smtClean="0"/>
          </a:p>
          <a:p>
            <a:pPr marL="628650" lvl="1" indent="-228600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b="1" dirty="0" smtClean="0"/>
              <a:t>Divine Right </a:t>
            </a:r>
            <a:r>
              <a:rPr lang="en-US" dirty="0" smtClean="0"/>
              <a:t>= Monarchs received power from God, must not be challenged</a:t>
            </a:r>
          </a:p>
          <a:p>
            <a:pPr marL="228600" indent="-228600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dirty="0" smtClean="0"/>
              <a:t>1500 through 1700s, absolute monarchs tried to impose their will across much of Europe, lands beyond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urope map 170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81000"/>
            <a:ext cx="9146172" cy="54991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Absolutism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17</a:t>
            </a:r>
            <a:r>
              <a:rPr lang="en-US" baseline="30000" dirty="0" smtClean="0"/>
              <a:t>th</a:t>
            </a:r>
            <a:r>
              <a:rPr lang="en-US" dirty="0" smtClean="0"/>
              <a:t> century was a period of great upheaval in Europe, and Kings capitalized on this chaos.</a:t>
            </a:r>
          </a:p>
          <a:p>
            <a:r>
              <a:rPr lang="en-US" dirty="0" smtClean="0"/>
              <a:t>Religious and territorial conflicts between countries led to almost continuous wars.  </a:t>
            </a:r>
          </a:p>
          <a:p>
            <a:pPr lvl="1"/>
            <a:r>
              <a:rPr lang="en-US" dirty="0" smtClean="0"/>
              <a:t>This caused governments to build huge armies and to levy even heavier taxes on the peasants.</a:t>
            </a:r>
          </a:p>
          <a:p>
            <a:r>
              <a:rPr lang="en-US" dirty="0" smtClean="0"/>
              <a:t>Monarchs tried to restore order to increasing their power and used force against anyone who did not follow their beliefs.</a:t>
            </a:r>
          </a:p>
          <a:p>
            <a:pPr lvl="1"/>
            <a:r>
              <a:rPr lang="en-US" dirty="0" smtClean="0"/>
              <a:t>Regulated religious worship</a:t>
            </a:r>
          </a:p>
          <a:p>
            <a:pPr lvl="1"/>
            <a:r>
              <a:rPr lang="en-US" dirty="0" smtClean="0"/>
              <a:t>Regulated social gatherings</a:t>
            </a:r>
          </a:p>
          <a:p>
            <a:pPr lvl="1"/>
            <a:r>
              <a:rPr lang="en-US" dirty="0" smtClean="0"/>
              <a:t>Created new government bureaucracies to control their economies.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b="1" dirty="0" smtClean="0"/>
              <a:t>Their goal was to free themselves from the limitations imposed by the nobility and by representative bodies like Parliament.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851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Charles V was more successful in the Americas than in Europe.</a:t>
            </a:r>
          </a:p>
          <a:p>
            <a:r>
              <a:rPr lang="en-US" dirty="0" smtClean="0"/>
              <a:t>During his reign, Spanish explorers claimed much of the Americas for Spain. (He oversaw the conquest of the Incas and Aztec). </a:t>
            </a:r>
          </a:p>
          <a:p>
            <a:r>
              <a:rPr lang="en-US" dirty="0" smtClean="0"/>
              <a:t>Silver and Gold are going to flow in from the colonies and Make Spain the Richest country in Europe!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Frustrated by problems in Europe, Charles V divided his empire and retired to be a monk. </a:t>
            </a:r>
          </a:p>
          <a:p>
            <a:r>
              <a:rPr lang="en-US" dirty="0" smtClean="0"/>
              <a:t>His Brother was</a:t>
            </a:r>
            <a:r>
              <a:rPr lang="en-US" dirty="0" smtClean="0"/>
              <a:t> Ferdinand of Austria and the Holy Roman Empire</a:t>
            </a:r>
          </a:p>
          <a:p>
            <a:r>
              <a:rPr lang="en-US" dirty="0" smtClean="0"/>
              <a:t>His Son was Phillip II of Spain, Netherlands, and the American Colonies.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Philip II of Spain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60198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King Philip II inherited the throne when he was 29 years old.</a:t>
            </a:r>
          </a:p>
          <a:p>
            <a:pPr lvl="1"/>
            <a:r>
              <a:rPr lang="en-US" dirty="0" smtClean="0"/>
              <a:t>Shy, serious, and VERY religious (Catholic)</a:t>
            </a:r>
          </a:p>
          <a:p>
            <a:pPr lvl="1"/>
            <a:r>
              <a:rPr lang="en-US" dirty="0" smtClean="0"/>
              <a:t>Very hardworking</a:t>
            </a:r>
          </a:p>
          <a:p>
            <a:pPr lvl="1"/>
            <a:r>
              <a:rPr lang="en-US" dirty="0" smtClean="0"/>
              <a:t>Trusted NO one!</a:t>
            </a:r>
          </a:p>
          <a:p>
            <a:r>
              <a:rPr lang="en-US" dirty="0" smtClean="0"/>
              <a:t>Philip tried to expand Spanish influence and ruled Spain when its empire was at its height.</a:t>
            </a:r>
          </a:p>
          <a:p>
            <a:pPr lvl="1"/>
            <a:r>
              <a:rPr lang="en-US" dirty="0" smtClean="0"/>
              <a:t>Tons of gold and silver from Americas!</a:t>
            </a:r>
            <a:endParaRPr lang="en-US" dirty="0"/>
          </a:p>
          <a:p>
            <a:r>
              <a:rPr lang="en-US" dirty="0" smtClean="0"/>
              <a:t>Philip was a </a:t>
            </a:r>
            <a:r>
              <a:rPr lang="en-US" b="1" dirty="0" smtClean="0"/>
              <a:t>devout Catholic </a:t>
            </a:r>
            <a:r>
              <a:rPr lang="en-US" dirty="0" smtClean="0"/>
              <a:t>and tried to strengthen the Catholic Church.</a:t>
            </a:r>
          </a:p>
          <a:p>
            <a:pPr lvl="1"/>
            <a:r>
              <a:rPr lang="en-US" dirty="0" smtClean="0"/>
              <a:t>Married </a:t>
            </a:r>
            <a:r>
              <a:rPr lang="en-US" b="1" dirty="0" smtClean="0"/>
              <a:t>“Bloody Mary” </a:t>
            </a:r>
            <a:r>
              <a:rPr lang="en-US" dirty="0" smtClean="0"/>
              <a:t>and returned England to Catholicism.</a:t>
            </a:r>
          </a:p>
          <a:p>
            <a:pPr lvl="1"/>
            <a:r>
              <a:rPr lang="en-US" dirty="0" smtClean="0"/>
              <a:t>Also caused troubles…</a:t>
            </a:r>
          </a:p>
          <a:p>
            <a:endParaRPr lang="en-US" dirty="0"/>
          </a:p>
        </p:txBody>
      </p:sp>
      <p:pic>
        <p:nvPicPr>
          <p:cNvPr id="4" name="Picture 12" descr="Philip II of Sp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248400" y="1219200"/>
            <a:ext cx="2682875" cy="49530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Trouble with Dutch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990600"/>
            <a:ext cx="5410200" cy="6096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Dutch Revolt </a:t>
            </a:r>
          </a:p>
          <a:p>
            <a:pPr lvl="1"/>
            <a:r>
              <a:rPr lang="en-US" dirty="0" smtClean="0"/>
              <a:t>Philip raised taxes in the Netherlands and tried to crush Protestantism.</a:t>
            </a:r>
          </a:p>
          <a:p>
            <a:pPr lvl="2"/>
            <a:r>
              <a:rPr lang="en-US" dirty="0" smtClean="0"/>
              <a:t>Started a rebellion</a:t>
            </a:r>
          </a:p>
          <a:p>
            <a:pPr lvl="1"/>
            <a:r>
              <a:rPr lang="en-US" dirty="0" smtClean="0"/>
              <a:t>To punish, Philip sent Duke of Alva and created the Court of Blood</a:t>
            </a:r>
          </a:p>
          <a:p>
            <a:pPr lvl="2"/>
            <a:r>
              <a:rPr lang="en-US" dirty="0" smtClean="0"/>
              <a:t>Tortured, executed thousands of rebels (Executed 1500 people in one day!)</a:t>
            </a:r>
          </a:p>
          <a:p>
            <a:pPr lvl="1"/>
            <a:r>
              <a:rPr lang="en-US" dirty="0" smtClean="0"/>
              <a:t>The Dutch continued to fight the Spanish for 11 years and finally declared their independence from Spain in 1579.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Europe_map_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14400"/>
            <a:ext cx="3321393" cy="4230624"/>
          </a:xfrm>
          <a:prstGeom prst="rect">
            <a:avLst/>
          </a:prstGeom>
        </p:spPr>
      </p:pic>
      <p:pic>
        <p:nvPicPr>
          <p:cNvPr id="4" name="Picture 3" descr="Duke of Al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3581400"/>
            <a:ext cx="2571750" cy="3050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1828</TotalTime>
  <Words>1083</Words>
  <Application>Microsoft Macintosh PowerPoint</Application>
  <PresentationFormat>On-screen Show (4:3)</PresentationFormat>
  <Paragraphs>118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Bellringer 11-8-12</vt:lpstr>
      <vt:lpstr>Age of Absolutism</vt:lpstr>
      <vt:lpstr>Absolutism</vt:lpstr>
      <vt:lpstr>Slide 4</vt:lpstr>
      <vt:lpstr>Causes of Absolutism</vt:lpstr>
      <vt:lpstr>Charles V</vt:lpstr>
      <vt:lpstr>Charles V</vt:lpstr>
      <vt:lpstr>Philip II of Spain</vt:lpstr>
      <vt:lpstr>Trouble with Dutch</vt:lpstr>
      <vt:lpstr>Trouble with England</vt:lpstr>
      <vt:lpstr>Religious Wars in France</vt:lpstr>
      <vt:lpstr>Louis XIII</vt:lpstr>
      <vt:lpstr>Louis XIV</vt:lpstr>
      <vt:lpstr>Reign of Louis XIV</vt:lpstr>
      <vt:lpstr>Versailles</vt:lpstr>
      <vt:lpstr>Slide 16</vt:lpstr>
      <vt:lpstr>Slide 17</vt:lpstr>
      <vt:lpstr>Slide 18</vt:lpstr>
      <vt:lpstr>Slide 19</vt:lpstr>
      <vt:lpstr>Slide 20</vt:lpstr>
      <vt:lpstr>Slide 21</vt:lpstr>
      <vt:lpstr>Legacy of Louis XIV</vt:lpstr>
      <vt:lpstr>Honorable Mentions…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of Absolutism</dc:title>
  <dc:creator>AlyssaMartin</dc:creator>
  <cp:lastModifiedBy>Jessica Taylor</cp:lastModifiedBy>
  <cp:revision>10</cp:revision>
  <dcterms:created xsi:type="dcterms:W3CDTF">2012-11-08T13:04:35Z</dcterms:created>
  <dcterms:modified xsi:type="dcterms:W3CDTF">2012-11-08T13:13:57Z</dcterms:modified>
</cp:coreProperties>
</file>